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9"/>
  </p:notesMasterIdLst>
  <p:sldIdLst>
    <p:sldId id="1472" r:id="rId2"/>
    <p:sldId id="1473" r:id="rId3"/>
    <p:sldId id="1474" r:id="rId4"/>
    <p:sldId id="1475" r:id="rId5"/>
    <p:sldId id="1476" r:id="rId6"/>
    <p:sldId id="1486" r:id="rId7"/>
    <p:sldId id="1478" r:id="rId8"/>
    <p:sldId id="1479" r:id="rId9"/>
    <p:sldId id="1480" r:id="rId10"/>
    <p:sldId id="1487" r:id="rId11"/>
    <p:sldId id="1488" r:id="rId12"/>
    <p:sldId id="1489" r:id="rId13"/>
    <p:sldId id="294" r:id="rId14"/>
    <p:sldId id="284" r:id="rId15"/>
    <p:sldId id="304" r:id="rId16"/>
    <p:sldId id="305" r:id="rId17"/>
    <p:sldId id="308" r:id="rId18"/>
    <p:sldId id="309" r:id="rId19"/>
    <p:sldId id="310" r:id="rId20"/>
    <p:sldId id="312" r:id="rId21"/>
    <p:sldId id="318" r:id="rId22"/>
    <p:sldId id="303" r:id="rId23"/>
    <p:sldId id="1484" r:id="rId24"/>
    <p:sldId id="314" r:id="rId25"/>
    <p:sldId id="315" r:id="rId26"/>
    <p:sldId id="295" r:id="rId27"/>
    <p:sldId id="288" r:id="rId28"/>
    <p:sldId id="1490" r:id="rId29"/>
    <p:sldId id="291" r:id="rId30"/>
    <p:sldId id="290" r:id="rId31"/>
    <p:sldId id="317" r:id="rId32"/>
    <p:sldId id="301" r:id="rId33"/>
    <p:sldId id="296" r:id="rId34"/>
    <p:sldId id="316" r:id="rId35"/>
    <p:sldId id="297" r:id="rId36"/>
    <p:sldId id="299" r:id="rId37"/>
    <p:sldId id="1485" r:id="rId38"/>
  </p:sldIdLst>
  <p:sldSz cx="12192000" cy="6858000"/>
  <p:notesSz cx="6858000" cy="9144000"/>
  <p:embeddedFontLs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ambria" panose="02040503050406030204" pitchFamily="18" charset="0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8" roundtripDataSignature="AMtx7mgKRDEgEIdQU1ulJKJNylubYjrdV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3917"/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28"/>
  </p:normalViewPr>
  <p:slideViewPr>
    <p:cSldViewPr snapToGrid="0">
      <p:cViewPr>
        <p:scale>
          <a:sx n="103" d="100"/>
          <a:sy n="103" d="100"/>
        </p:scale>
        <p:origin x="800" y="4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customschemas.google.com/relationships/presentationmetadata" Target="meta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12838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5112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4" name="Google Shape;294;p17:notes"/>
          <p:cNvSpPr txBox="1">
            <a:spLocks noGrp="1"/>
          </p:cNvSpPr>
          <p:nvPr>
            <p:ph type="body" idx="1"/>
          </p:nvPr>
        </p:nvSpPr>
        <p:spPr>
          <a:xfrm>
            <a:off x="679680" y="4716000"/>
            <a:ext cx="5437080" cy="4466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strike="noStrike" dirty="0"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295" name="Google Shape;295;p17:notes"/>
          <p:cNvSpPr/>
          <p:nvPr/>
        </p:nvSpPr>
        <p:spPr>
          <a:xfrm>
            <a:off x="3850560" y="9430200"/>
            <a:ext cx="2944440" cy="495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23077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5112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4" name="Google Shape;294;p17:notes"/>
          <p:cNvSpPr txBox="1">
            <a:spLocks noGrp="1"/>
          </p:cNvSpPr>
          <p:nvPr>
            <p:ph type="body" idx="1"/>
          </p:nvPr>
        </p:nvSpPr>
        <p:spPr>
          <a:xfrm>
            <a:off x="679680" y="4716000"/>
            <a:ext cx="5437080" cy="4466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strike="noStrike" dirty="0"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295" name="Google Shape;295;p17:notes"/>
          <p:cNvSpPr/>
          <p:nvPr/>
        </p:nvSpPr>
        <p:spPr>
          <a:xfrm>
            <a:off x="3850560" y="9430200"/>
            <a:ext cx="2944440" cy="495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86866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648590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2be037372f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12be037372f_0_26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77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3" name="Google Shape;343;g12be037372f_0_26:notes"/>
          <p:cNvSpPr txBox="1">
            <a:spLocks noGrp="1"/>
          </p:cNvSpPr>
          <p:nvPr>
            <p:ph type="sldNum" idx="12"/>
          </p:nvPr>
        </p:nvSpPr>
        <p:spPr>
          <a:xfrm>
            <a:off x="3850443" y="9428583"/>
            <a:ext cx="2945659" cy="49796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>
                <a:latin typeface="Calibri" panose="020F0502020204030204" pitchFamily="34" charset="0"/>
                <a:cs typeface="Calibri" panose="020F0502020204030204" pitchFamily="34" charset="0"/>
              </a:rPr>
              <a:t>14</a:t>
            </a:fld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2857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2383565451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12383565451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00708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803820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2383564e3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12383564e3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82029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12383565451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12383565451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47810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2383565451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12383565451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3939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418209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12be037372f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12be037372f_0_19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77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35" name="Google Shape;335;g12be037372f_0_19:notes"/>
          <p:cNvSpPr txBox="1">
            <a:spLocks noGrp="1"/>
          </p:cNvSpPr>
          <p:nvPr>
            <p:ph type="sldNum" idx="12"/>
          </p:nvPr>
        </p:nvSpPr>
        <p:spPr>
          <a:xfrm>
            <a:off x="3850443" y="9428583"/>
            <a:ext cx="2945659" cy="49796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>
                <a:latin typeface="Calibri" panose="020F0502020204030204" pitchFamily="34" charset="0"/>
                <a:cs typeface="Calibri" panose="020F0502020204030204" pitchFamily="34" charset="0"/>
              </a:rPr>
              <a:t>22</a:t>
            </a:fld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8572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12be037372f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12be037372f_0_19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77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35" name="Google Shape;335;g12be037372f_0_19:notes"/>
          <p:cNvSpPr txBox="1">
            <a:spLocks noGrp="1"/>
          </p:cNvSpPr>
          <p:nvPr>
            <p:ph type="sldNum" idx="12"/>
          </p:nvPr>
        </p:nvSpPr>
        <p:spPr>
          <a:xfrm>
            <a:off x="3850443" y="9428583"/>
            <a:ext cx="2945659" cy="49796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>
                <a:latin typeface="Calibri" panose="020F0502020204030204" pitchFamily="34" charset="0"/>
                <a:cs typeface="Calibri" panose="020F0502020204030204" pitchFamily="34" charset="0"/>
              </a:rPr>
              <a:t>23</a:t>
            </a:fld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708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12be037372f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12be037372f_0_40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77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6" name="Google Shape;356;g12be037372f_0_40:notes"/>
          <p:cNvSpPr txBox="1">
            <a:spLocks noGrp="1"/>
          </p:cNvSpPr>
          <p:nvPr>
            <p:ph type="sldNum" idx="12"/>
          </p:nvPr>
        </p:nvSpPr>
        <p:spPr>
          <a:xfrm>
            <a:off x="3850443" y="9428583"/>
            <a:ext cx="2945659" cy="49796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>
                <a:latin typeface="Calibri" panose="020F0502020204030204" pitchFamily="34" charset="0"/>
                <a:cs typeface="Calibri" panose="020F0502020204030204" pitchFamily="34" charset="0"/>
              </a:rPr>
              <a:t>24</a:t>
            </a:fld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2257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712286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2140A-8E3F-0843-9E9C-3A6DC9E608EC}" type="slidenum">
              <a:rPr kumimoji="0" lang="ru-RU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ru-RU" sz="1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0490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880882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505757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22250" y="808038"/>
            <a:ext cx="7180263" cy="40401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3" name="Google Shape;323;p20:notes"/>
          <p:cNvSpPr txBox="1">
            <a:spLocks noGrp="1"/>
          </p:cNvSpPr>
          <p:nvPr>
            <p:ph type="body" idx="1"/>
          </p:nvPr>
        </p:nvSpPr>
        <p:spPr>
          <a:xfrm>
            <a:off x="673701" y="5119644"/>
            <a:ext cx="5388540" cy="4848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strike="noStrike" dirty="0"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4" name="Google Shape;324;p20:notes"/>
          <p:cNvSpPr/>
          <p:nvPr/>
        </p:nvSpPr>
        <p:spPr>
          <a:xfrm>
            <a:off x="3816689" y="10237334"/>
            <a:ext cx="2917826" cy="536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36</a:t>
            </a:fld>
            <a:endParaRPr sz="1200" strike="noStrik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53191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30063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8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9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937833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126508db6d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126508db6d7_0_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g126508db6d7_0_0:notes"/>
          <p:cNvSpPr txBox="1">
            <a:spLocks noGrp="1"/>
          </p:cNvSpPr>
          <p:nvPr>
            <p:ph type="sldNum" idx="12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>
                <a:latin typeface="Calibri" panose="020F0502020204030204" pitchFamily="34" charset="0"/>
                <a:cs typeface="Calibri" panose="020F0502020204030204" pitchFamily="34" charset="0"/>
              </a:rPr>
              <a:t>7</a:t>
            </a:fld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5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Только заголовок">
  <p:cSld name="3_Только заголовок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23" descr="Флаг Белоруссии - цвета, история возникновения, что обозначает"/>
          <p:cNvPicPr preferRelativeResize="0"/>
          <p:nvPr/>
        </p:nvPicPr>
        <p:blipFill rotWithShape="1">
          <a:blip r:embed="rId2">
            <a:alphaModFix/>
          </a:blip>
          <a:srcRect l="-420" r="24508"/>
          <a:stretch/>
        </p:blipFill>
        <p:spPr>
          <a:xfrm>
            <a:off x="7584439" y="729631"/>
            <a:ext cx="1534829" cy="1010934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18" name="Google Shape;18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05217" y="344315"/>
            <a:ext cx="1781567" cy="1781567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23"/>
          <p:cNvSpPr txBox="1">
            <a:spLocks noGrp="1"/>
          </p:cNvSpPr>
          <p:nvPr>
            <p:ph type="dt" idx="10"/>
          </p:nvPr>
        </p:nvSpPr>
        <p:spPr>
          <a:xfrm>
            <a:off x="609600" y="635636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ftr" idx="11"/>
          </p:nvPr>
        </p:nvSpPr>
        <p:spPr>
          <a:xfrm>
            <a:off x="4165600" y="6356360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3"/>
          <p:cNvSpPr txBox="1">
            <a:spLocks noGrp="1"/>
          </p:cNvSpPr>
          <p:nvPr>
            <p:ph type="sldNum" idx="12"/>
          </p:nvPr>
        </p:nvSpPr>
        <p:spPr>
          <a:xfrm>
            <a:off x="9347200" y="6492884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2" name="Google Shape;22;p23"/>
          <p:cNvSpPr txBox="1">
            <a:spLocks noGrp="1"/>
          </p:cNvSpPr>
          <p:nvPr>
            <p:ph type="ctrTitle"/>
          </p:nvPr>
        </p:nvSpPr>
        <p:spPr>
          <a:xfrm>
            <a:off x="0" y="2130426"/>
            <a:ext cx="12192000" cy="3170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53917"/>
              </a:buClr>
              <a:buSzPts val="4400"/>
              <a:buFont typeface="Cambria"/>
              <a:buNone/>
              <a:defRPr sz="4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3"/>
          <p:cNvSpPr txBox="1">
            <a:spLocks noGrp="1"/>
          </p:cNvSpPr>
          <p:nvPr>
            <p:ph type="subTitle" idx="1"/>
          </p:nvPr>
        </p:nvSpPr>
        <p:spPr>
          <a:xfrm>
            <a:off x="1828800" y="5589240"/>
            <a:ext cx="8534400" cy="1152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360"/>
              </a:spcBef>
              <a:spcAft>
                <a:spcPts val="0"/>
              </a:spcAft>
              <a:buClr>
                <a:srgbClr val="253917"/>
              </a:buClr>
              <a:buSzPts val="1800"/>
              <a:buNone/>
              <a:defRPr sz="1800" b="1">
                <a:solidFill>
                  <a:srgbClr val="253917"/>
                </a:solidFill>
              </a:defRPr>
            </a:lvl1pPr>
            <a:lvl2pPr lvl="1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24" name="Google Shape;24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89499" y="729631"/>
            <a:ext cx="1516994" cy="1010934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960DC-BCD7-453C-B4F0-3E3FC51DD4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7705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34984" y="188568"/>
            <a:ext cx="749230" cy="74923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24"/>
          <p:cNvSpPr txBox="1">
            <a:spLocks noGrp="1"/>
          </p:cNvSpPr>
          <p:nvPr>
            <p:ph type="title"/>
          </p:nvPr>
        </p:nvSpPr>
        <p:spPr>
          <a:xfrm>
            <a:off x="1127448" y="203104"/>
            <a:ext cx="10585176" cy="720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53917"/>
              </a:buClr>
              <a:buSzPts val="3200"/>
              <a:buFont typeface="Cambri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4"/>
          <p:cNvSpPr txBox="1">
            <a:spLocks noGrp="1"/>
          </p:cNvSpPr>
          <p:nvPr>
            <p:ph type="dt" idx="10"/>
          </p:nvPr>
        </p:nvSpPr>
        <p:spPr>
          <a:xfrm>
            <a:off x="609600" y="635636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4"/>
          <p:cNvSpPr txBox="1">
            <a:spLocks noGrp="1"/>
          </p:cNvSpPr>
          <p:nvPr>
            <p:ph type="ftr" idx="11"/>
          </p:nvPr>
        </p:nvSpPr>
        <p:spPr>
          <a:xfrm>
            <a:off x="4165600" y="6356360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4"/>
          <p:cNvSpPr txBox="1">
            <a:spLocks noGrp="1"/>
          </p:cNvSpPr>
          <p:nvPr>
            <p:ph type="sldNum" idx="12"/>
          </p:nvPr>
        </p:nvSpPr>
        <p:spPr>
          <a:xfrm>
            <a:off x="9347200" y="6492875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>
  <p:cSld name="1_Только заголовок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207687" y="532027"/>
            <a:ext cx="1781567" cy="1781567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27"/>
          <p:cNvSpPr txBox="1">
            <a:spLocks noGrp="1"/>
          </p:cNvSpPr>
          <p:nvPr>
            <p:ph type="title"/>
          </p:nvPr>
        </p:nvSpPr>
        <p:spPr>
          <a:xfrm>
            <a:off x="479376" y="2852936"/>
            <a:ext cx="11233248" cy="1872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53917"/>
              </a:buClr>
              <a:buSzPts val="4000"/>
              <a:buFont typeface="Cambria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dt" idx="10"/>
          </p:nvPr>
        </p:nvSpPr>
        <p:spPr>
          <a:xfrm>
            <a:off x="609600" y="635636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ftr" idx="11"/>
          </p:nvPr>
        </p:nvSpPr>
        <p:spPr>
          <a:xfrm>
            <a:off x="4165600" y="6356360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sldNum" idx="12"/>
          </p:nvPr>
        </p:nvSpPr>
        <p:spPr>
          <a:xfrm>
            <a:off x="9347200" y="6492875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preserve="1">
  <p:cSld name="4_Только заголовок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7"/>
          <p:cNvSpPr txBox="1">
            <a:spLocks noGrp="1"/>
          </p:cNvSpPr>
          <p:nvPr>
            <p:ph type="title"/>
          </p:nvPr>
        </p:nvSpPr>
        <p:spPr>
          <a:xfrm>
            <a:off x="479376" y="2492856"/>
            <a:ext cx="11233248" cy="1872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53917"/>
              </a:buClr>
              <a:buSzPts val="4000"/>
              <a:buFont typeface="Cambria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dt" idx="10"/>
          </p:nvPr>
        </p:nvSpPr>
        <p:spPr>
          <a:xfrm>
            <a:off x="609600" y="635636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ftr" idx="11"/>
          </p:nvPr>
        </p:nvSpPr>
        <p:spPr>
          <a:xfrm>
            <a:off x="4165600" y="6356360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sldNum" idx="12"/>
          </p:nvPr>
        </p:nvSpPr>
        <p:spPr>
          <a:xfrm>
            <a:off x="9347200" y="6492875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9550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2"/>
          <p:cNvSpPr txBox="1">
            <a:spLocks noGrp="1"/>
          </p:cNvSpPr>
          <p:nvPr>
            <p:ph type="title"/>
          </p:nvPr>
        </p:nvSpPr>
        <p:spPr>
          <a:xfrm>
            <a:off x="1127448" y="188570"/>
            <a:ext cx="9937104" cy="720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53917"/>
              </a:buClr>
              <a:buSzPts val="3200"/>
              <a:buFont typeface="Cambri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2"/>
          <p:cNvSpPr txBox="1">
            <a:spLocks noGrp="1"/>
          </p:cNvSpPr>
          <p:nvPr>
            <p:ph type="dt" idx="10"/>
          </p:nvPr>
        </p:nvSpPr>
        <p:spPr>
          <a:xfrm>
            <a:off x="609600" y="635636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ftr" idx="11"/>
          </p:nvPr>
        </p:nvSpPr>
        <p:spPr>
          <a:xfrm>
            <a:off x="4165600" y="6356360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sldNum" idx="12"/>
          </p:nvPr>
        </p:nvSpPr>
        <p:spPr>
          <a:xfrm>
            <a:off x="9347200" y="6492875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76" name="Google Shape;76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34984" y="188568"/>
            <a:ext cx="749230" cy="749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07787" y="153276"/>
            <a:ext cx="802426" cy="7920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Только заголовок">
  <p:cSld name="10_Только заголовок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dt" idx="10"/>
          </p:nvPr>
        </p:nvSpPr>
        <p:spPr>
          <a:xfrm>
            <a:off x="609600" y="635636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ftr" idx="11"/>
          </p:nvPr>
        </p:nvSpPr>
        <p:spPr>
          <a:xfrm>
            <a:off x="4165600" y="6356360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sldNum" idx="12"/>
          </p:nvPr>
        </p:nvSpPr>
        <p:spPr>
          <a:xfrm>
            <a:off x="9347200" y="6492875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82" name="Google Shape;82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34984" y="188568"/>
            <a:ext cx="749230" cy="749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07787" y="153276"/>
            <a:ext cx="802426" cy="7920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44615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0" y="2841483"/>
            <a:ext cx="12192000" cy="23876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ru-RU" noProof="0" dirty="0"/>
              <a:t>Текст</a:t>
            </a:r>
            <a:r>
              <a:rPr dirty="0"/>
              <a:t> </a:t>
            </a:r>
            <a:r>
              <a:rPr lang="ru-RU" noProof="0" dirty="0"/>
              <a:t>заголовка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140" y="1036146"/>
            <a:ext cx="1537719" cy="15179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5057786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9970AA-0447-4358-98EA-5DFAF3DF2B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9242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562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253917"/>
              </a:buClr>
              <a:buSzPts val="3200"/>
              <a:buFont typeface="Cambria"/>
              <a:buNone/>
              <a:defRPr sz="3200" b="1" i="0" u="none" strike="noStrike" cap="none">
                <a:solidFill>
                  <a:srgbClr val="253917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2" name="Google Shape;12;p22"/>
          <p:cNvSpPr txBox="1">
            <a:spLocks noGrp="1"/>
          </p:cNvSpPr>
          <p:nvPr>
            <p:ph type="body" idx="1"/>
          </p:nvPr>
        </p:nvSpPr>
        <p:spPr>
          <a:xfrm>
            <a:off x="609600" y="980729"/>
            <a:ext cx="10972800" cy="5145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5600" algn="l" rtl="0">
              <a:spcBef>
                <a:spcPts val="400"/>
              </a:spcBef>
              <a:spcAft>
                <a:spcPts val="0"/>
              </a:spcAft>
              <a:buClr>
                <a:srgbClr val="1E2F13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1E2F1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rgbClr val="1E2F13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1E2F1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rgbClr val="1E2F13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1E2F1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1E2F13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1E2F1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1E2F13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1E2F1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3" name="Google Shape;13;p22"/>
          <p:cNvSpPr txBox="1">
            <a:spLocks noGrp="1"/>
          </p:cNvSpPr>
          <p:nvPr>
            <p:ph type="dt" idx="10"/>
          </p:nvPr>
        </p:nvSpPr>
        <p:spPr>
          <a:xfrm>
            <a:off x="609600" y="635636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ftr" idx="11"/>
          </p:nvPr>
        </p:nvSpPr>
        <p:spPr>
          <a:xfrm>
            <a:off x="4165600" y="6356360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22"/>
          <p:cNvSpPr txBox="1">
            <a:spLocks noGrp="1"/>
          </p:cNvSpPr>
          <p:nvPr>
            <p:ph type="sldNum" idx="12"/>
          </p:nvPr>
        </p:nvSpPr>
        <p:spPr>
          <a:xfrm>
            <a:off x="9347200" y="6492875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64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7" Type="http://schemas.openxmlformats.org/officeDocument/2006/relationships/image" Target="../media/image4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2.emf"/><Relationship Id="rId5" Type="http://schemas.microsoft.com/office/2007/relationships/hdphoto" Target="../media/hdphoto1.wdp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png"/><Relationship Id="rId9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Relationship Id="rId9" Type="http://schemas.openxmlformats.org/officeDocument/2006/relationships/image" Target="../media/image9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jpg"/><Relationship Id="rId4" Type="http://schemas.openxmlformats.org/officeDocument/2006/relationships/image" Target="../media/image94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fif"/><Relationship Id="rId2" Type="http://schemas.openxmlformats.org/officeDocument/2006/relationships/image" Target="../media/image101.jf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fi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17.png"/><Relationship Id="rId7" Type="http://schemas.openxmlformats.org/officeDocument/2006/relationships/image" Target="../media/image2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Relationship Id="rId9" Type="http://schemas.openxmlformats.org/officeDocument/2006/relationships/image" Target="../media/image2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"/>
          <p:cNvSpPr txBox="1">
            <a:spLocks noGrp="1"/>
          </p:cNvSpPr>
          <p:nvPr>
            <p:ph type="ctrTitle"/>
          </p:nvPr>
        </p:nvSpPr>
        <p:spPr>
          <a:xfrm>
            <a:off x="0" y="2130426"/>
            <a:ext cx="12192000" cy="3170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4800"/>
            </a:pPr>
            <a:r>
              <a:rPr lang="en-US" sz="4000" dirty="0"/>
              <a:t>IV </a:t>
            </a:r>
            <a:r>
              <a:rPr lang="ru-RU" sz="4000" dirty="0"/>
              <a:t>Форум Ассоциации вузов </a:t>
            </a:r>
            <a:br>
              <a:rPr lang="en-US" sz="4000" dirty="0"/>
            </a:br>
            <a:r>
              <a:rPr lang="ru-RU" sz="4000" dirty="0"/>
              <a:t>России и Беларуси </a:t>
            </a:r>
            <a:endParaRPr sz="4000" i="1" dirty="0"/>
          </a:p>
        </p:txBody>
      </p:sp>
      <p:sp>
        <p:nvSpPr>
          <p:cNvPr id="135" name="Google Shape;135;p1"/>
          <p:cNvSpPr txBox="1">
            <a:spLocks noGrp="1"/>
          </p:cNvSpPr>
          <p:nvPr>
            <p:ph type="subTitle" idx="1"/>
          </p:nvPr>
        </p:nvSpPr>
        <p:spPr>
          <a:xfrm>
            <a:off x="1828800" y="5445224"/>
            <a:ext cx="8534400" cy="1152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253917"/>
              </a:buClr>
              <a:buSzPts val="1800"/>
              <a:buNone/>
            </a:pPr>
            <a:r>
              <a:rPr lang="ru-RU" dirty="0"/>
              <a:t>Президент Российского Союза ректоров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253917"/>
              </a:buClr>
              <a:buSzPts val="1800"/>
              <a:buNone/>
            </a:pPr>
            <a:r>
              <a:rPr lang="ru-RU" dirty="0"/>
              <a:t>ректор МГУ имени М. В. Ломоносова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253917"/>
              </a:buClr>
              <a:buSzPts val="1800"/>
              <a:buNone/>
            </a:pPr>
            <a:r>
              <a:rPr lang="ru-RU" dirty="0"/>
              <a:t>академик В. А. Садовничий</a:t>
            </a:r>
            <a:endParaRPr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6111485-50ED-F4E6-A5D1-527E2C5E8F6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1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14" descr="Изображение выглядит как красный, аксессуар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37593" y="199356"/>
            <a:ext cx="4047078" cy="27714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66" name="Google Shape;266;p14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ru-RU" sz="3600" dirty="0"/>
              <a:t>Научное сотрудничество </a:t>
            </a:r>
          </a:p>
        </p:txBody>
      </p:sp>
      <p:pic>
        <p:nvPicPr>
          <p:cNvPr id="12" name="Google Shape;233;p11"/>
          <p:cNvPicPr preferRelativeResize="0"/>
          <p:nvPr/>
        </p:nvPicPr>
        <p:blipFill rotWithShape="1">
          <a:blip r:embed="rId4">
            <a:alphaModFix/>
          </a:blip>
          <a:srcRect l="5727" r="5728"/>
          <a:stretch/>
        </p:blipFill>
        <p:spPr>
          <a:xfrm>
            <a:off x="219981" y="3121391"/>
            <a:ext cx="2067574" cy="35319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0" name="Picture 2" descr="https://img.1ku.ru/c81771d06501e988ca92146fab985ec5/wp-content/uploads/2018/10/4c129324f2b6bec74302cf99ea55dc5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2" t="-564" r="19483" b="265"/>
          <a:stretch/>
        </p:blipFill>
        <p:spPr bwMode="auto">
          <a:xfrm>
            <a:off x="2419765" y="3110602"/>
            <a:ext cx="4135450" cy="35425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426" y="3116111"/>
            <a:ext cx="5297245" cy="35425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E182A104-860A-E90E-D7AF-167EDB3CB4D9}"/>
              </a:ext>
            </a:extLst>
          </p:cNvPr>
          <p:cNvGrpSpPr/>
          <p:nvPr/>
        </p:nvGrpSpPr>
        <p:grpSpPr>
          <a:xfrm>
            <a:off x="405401" y="1199741"/>
            <a:ext cx="9555731" cy="1639891"/>
            <a:chOff x="551384" y="1141037"/>
            <a:chExt cx="9555731" cy="1639891"/>
          </a:xfrm>
        </p:grpSpPr>
        <p:grpSp>
          <p:nvGrpSpPr>
            <p:cNvPr id="268" name="Google Shape;268;p14"/>
            <p:cNvGrpSpPr/>
            <p:nvPr/>
          </p:nvGrpSpPr>
          <p:grpSpPr>
            <a:xfrm>
              <a:off x="551384" y="1141037"/>
              <a:ext cx="9555731" cy="1639891"/>
              <a:chOff x="839416" y="1196752"/>
              <a:chExt cx="9555731" cy="1639891"/>
            </a:xfrm>
          </p:grpSpPr>
          <p:sp>
            <p:nvSpPr>
              <p:cNvPr id="269" name="Google Shape;269;p14"/>
              <p:cNvSpPr txBox="1"/>
              <p:nvPr/>
            </p:nvSpPr>
            <p:spPr>
              <a:xfrm>
                <a:off x="839416" y="1196752"/>
                <a:ext cx="6480720" cy="16398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2800" b="1" i="1" u="none" strike="noStrike" cap="none" dirty="0">
                    <a:solidFill>
                      <a:srgbClr val="C0000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/>
                    <a:ea typeface="Calibri"/>
                    <a:cs typeface="Calibri"/>
                    <a:sym typeface="Calibri"/>
                  </a:rPr>
                  <a:t>Научные исследования и публикации:</a:t>
                </a:r>
                <a:endParaRPr sz="2800" b="1" i="0" u="none" strike="noStrike" cap="none" dirty="0">
                  <a:solidFill>
                    <a:srgbClr val="C0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228600" marR="0" lvl="0" indent="-228240" algn="l" rtl="0">
                  <a:lnSpc>
                    <a:spcPct val="90000"/>
                  </a:lnSpc>
                  <a:spcBef>
                    <a:spcPts val="1001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Char char="•"/>
                </a:pPr>
                <a:r>
                  <a:rPr lang="ru-RU" sz="2800" b="0" i="0" u="none" strike="noStrike" cap="none" dirty="0">
                    <a:solidFill>
                      <a:srgbClr val="1E2F13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Материаловедение </a:t>
                </a: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31775" marR="0" lvl="0" indent="-231775" algn="l" rtl="0">
                  <a:lnSpc>
                    <a:spcPct val="90000"/>
                  </a:lnSpc>
                  <a:spcBef>
                    <a:spcPts val="1001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 panose="020B0604020202020204" pitchFamily="34" charset="0"/>
                  <a:buChar char="•"/>
                </a:pPr>
                <a:r>
                  <a:rPr lang="ru-RU" sz="2800" b="0" i="0" u="none" strike="noStrike" cap="none" dirty="0">
                    <a:solidFill>
                      <a:srgbClr val="1E2F13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Физика     </a:t>
                </a: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0" name="Google Shape;270;p14"/>
              <p:cNvSpPr/>
              <p:nvPr/>
            </p:nvSpPr>
            <p:spPr>
              <a:xfrm>
                <a:off x="4299147" y="1718360"/>
                <a:ext cx="6096000" cy="4800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228600" marR="0" lvl="0" indent="-22824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Char char="•"/>
                </a:pPr>
                <a:r>
                  <a:rPr lang="ru-RU" sz="2800" b="0" i="0" u="none" strike="noStrike" cap="none" dirty="0">
                    <a:solidFill>
                      <a:srgbClr val="1E2F13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Химия  </a:t>
                </a: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1" name="Google Shape;271;p14"/>
              <p:cNvSpPr/>
              <p:nvPr/>
            </p:nvSpPr>
            <p:spPr>
              <a:xfrm>
                <a:off x="5924151" y="1725723"/>
                <a:ext cx="1756956" cy="4801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228600" marR="0" lvl="0" indent="-22824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Char char="•"/>
                </a:pPr>
                <a:r>
                  <a:rPr lang="ru-RU" sz="2800" b="0" i="0" u="none" strike="noStrike" cap="none" dirty="0">
                    <a:solidFill>
                      <a:srgbClr val="1E2F13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История </a:t>
                </a: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4" name="Google Shape;271;p14"/>
            <p:cNvSpPr/>
            <p:nvPr/>
          </p:nvSpPr>
          <p:spPr>
            <a:xfrm>
              <a:off x="2397642" y="2171620"/>
              <a:ext cx="2102614" cy="4800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228600" marR="0" lvl="0" indent="-22824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Char char="•"/>
              </a:pPr>
              <a:r>
                <a:rPr lang="ru-RU" sz="2800" b="0" i="0" u="none" strike="noStrike" cap="none" dirty="0">
                  <a:solidFill>
                    <a:srgbClr val="1E2F13"/>
                  </a:solidFill>
                  <a:latin typeface="Calibri"/>
                  <a:ea typeface="Calibri"/>
                  <a:cs typeface="Calibri"/>
                  <a:sym typeface="Calibri"/>
                </a:rPr>
                <a:t>ВМК</a:t>
              </a: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Google Shape;271;p14"/>
            <p:cNvSpPr/>
            <p:nvPr/>
          </p:nvSpPr>
          <p:spPr>
            <a:xfrm>
              <a:off x="5636119" y="2171621"/>
              <a:ext cx="2102614" cy="4800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228600" marR="0" lvl="0" indent="-22824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Char char="•"/>
              </a:pPr>
              <a:r>
                <a:rPr lang="ru-RU" sz="2800" b="0" i="0" u="none" strike="noStrike" cap="none" dirty="0">
                  <a:solidFill>
                    <a:srgbClr val="1E2F13"/>
                  </a:solidFill>
                  <a:latin typeface="Calibri"/>
                  <a:ea typeface="Calibri"/>
                  <a:cs typeface="Calibri"/>
                  <a:sym typeface="Calibri"/>
                </a:rPr>
                <a:t>Филология</a:t>
              </a: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3CACC71A-954E-C6FF-B79E-B5C108C3D89D}"/>
                </a:ext>
              </a:extLst>
            </p:cNvPr>
            <p:cNvSpPr/>
            <p:nvPr/>
          </p:nvSpPr>
          <p:spPr>
            <a:xfrm>
              <a:off x="3793627" y="2110051"/>
              <a:ext cx="184249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74638" indent="-274638">
                <a:buFont typeface="Arial" panose="020B0604020202020204" pitchFamily="34" charset="0"/>
                <a:buChar char="•"/>
              </a:pPr>
              <a:r>
                <a:rPr lang="ru-RU" sz="2800" dirty="0">
                  <a:solidFill>
                    <a:srgbClr val="1E2F13"/>
                  </a:solidFill>
                  <a:latin typeface="Calibri"/>
                  <a:ea typeface="Calibri"/>
                  <a:cs typeface="Calibri"/>
                  <a:sym typeface="Calibri"/>
                </a:rPr>
                <a:t>Геология</a:t>
              </a:r>
              <a:endParaRPr lang="ru-RU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1C2DCA9-8127-DF72-7203-DE068675F98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85890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7"/>
          <p:cNvSpPr txBox="1"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ru-RU" dirty="0"/>
              <a:t>Дни дружбы Московского и Белорусского государственного университета </a:t>
            </a: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6341328" y="1407455"/>
            <a:ext cx="5166731" cy="1666138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2539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10-12 октября 2018 года в МГУ стороны достигли договорённости о ежегодном проведении </a:t>
            </a:r>
            <a:br>
              <a:rPr lang="ru-RU" sz="2400" dirty="0">
                <a:solidFill>
                  <a:srgbClr val="253917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400" dirty="0">
                <a:solidFill>
                  <a:srgbClr val="2539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 октября Дня Дружбы МГУ и БГУ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7" y="1273639"/>
            <a:ext cx="5783027" cy="38585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62"/>
          <a:stretch/>
        </p:blipFill>
        <p:spPr>
          <a:xfrm>
            <a:off x="6198466" y="3256156"/>
            <a:ext cx="5788357" cy="34192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E7D3A4D-459A-9CA7-203F-37EF552BA7B3}"/>
              </a:ext>
            </a:extLst>
          </p:cNvPr>
          <p:cNvSpPr/>
          <p:nvPr/>
        </p:nvSpPr>
        <p:spPr>
          <a:xfrm>
            <a:off x="491303" y="5292546"/>
            <a:ext cx="54969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2539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Ежегодное проведение лекций, круглых столов, фотовыставок и других тематических мероприятий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BA741B8-3B14-A47B-60B1-7F1CECFEDD2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83647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17" descr="C:\Users\Asus\Desktop\ф\Студенты МГУ на выставке Молодежь Союзного государства великолепие творческого наследия Беларуси и России_2 апреля 2019 (2).jpeg"/>
          <p:cNvPicPr preferRelativeResize="0"/>
          <p:nvPr/>
        </p:nvPicPr>
        <p:blipFill rotWithShape="1">
          <a:blip r:embed="rId3">
            <a:alphaModFix/>
          </a:blip>
          <a:srcRect l="21145" r="21144"/>
          <a:stretch/>
        </p:blipFill>
        <p:spPr>
          <a:xfrm>
            <a:off x="5474488" y="1317157"/>
            <a:ext cx="2669136" cy="32392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98" name="Google Shape;298;p17" descr="Изображение выглядит как человек, внутренний, костюм, бизнес&#10;&#10;Автоматически созданное описание"/>
          <p:cNvPicPr preferRelativeResize="0"/>
          <p:nvPr/>
        </p:nvPicPr>
        <p:blipFill rotWithShape="1">
          <a:blip r:embed="rId4">
            <a:alphaModFix/>
          </a:blip>
          <a:srcRect l="1527" r="29407"/>
          <a:stretch/>
        </p:blipFill>
        <p:spPr>
          <a:xfrm>
            <a:off x="5474488" y="4673520"/>
            <a:ext cx="2683800" cy="19717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99" name="Google Shape;299;p17"/>
          <p:cNvSpPr txBox="1"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/>
              <a:t>Молодежное межуниверситетское </a:t>
            </a:r>
            <a:br>
              <a:rPr lang="ru-RU"/>
            </a:br>
            <a:r>
              <a:rPr lang="ru-RU"/>
              <a:t>российско-белорусское сотрудничество </a:t>
            </a:r>
          </a:p>
        </p:txBody>
      </p:sp>
      <p:pic>
        <p:nvPicPr>
          <p:cNvPr id="300" name="Google Shape;300;p17"/>
          <p:cNvPicPr preferRelativeResize="0"/>
          <p:nvPr/>
        </p:nvPicPr>
        <p:blipFill rotWithShape="1">
          <a:blip r:embed="rId5">
            <a:alphaModFix/>
          </a:blip>
          <a:srcRect l="19012" r="10959"/>
          <a:stretch/>
        </p:blipFill>
        <p:spPr>
          <a:xfrm>
            <a:off x="8256661" y="1317186"/>
            <a:ext cx="3673758" cy="27004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01" name="Google Shape;301;p17"/>
          <p:cNvSpPr/>
          <p:nvPr/>
        </p:nvSpPr>
        <p:spPr>
          <a:xfrm>
            <a:off x="381254" y="1495577"/>
            <a:ext cx="4714853" cy="4832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E2F13"/>
              </a:buClr>
              <a:buSzPts val="2400"/>
              <a:buFont typeface="Wingdings" pitchFamily="2" charset="2"/>
              <a:buChar char="ü"/>
            </a:pPr>
            <a:r>
              <a:rPr lang="ru-RU" sz="2400" b="1" i="0" u="none" strike="noStrike" cap="none" dirty="0">
                <a:solidFill>
                  <a:srgbClr val="1E2F13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Российско-белорусский конкурс студенческих научных работ </a:t>
            </a:r>
            <a:r>
              <a:rPr lang="ru-RU" sz="2400" b="0" i="0" u="none" strike="noStrike" cap="none" dirty="0">
                <a:solidFill>
                  <a:srgbClr val="1E2F13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по истории «Общий путь к Великой Победе»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rtl="0">
              <a:spcBef>
                <a:spcPts val="1200"/>
              </a:spcBef>
              <a:spcAft>
                <a:spcPts val="0"/>
              </a:spcAft>
              <a:buClr>
                <a:srgbClr val="1E2F13"/>
              </a:buClr>
              <a:buSzPts val="2400"/>
              <a:buFont typeface="Wingdings" pitchFamily="2" charset="2"/>
              <a:buChar char="ü"/>
            </a:pPr>
            <a:r>
              <a:rPr lang="ru-RU" sz="2400" b="1" i="0" u="none" strike="noStrike" cap="none" dirty="0">
                <a:solidFill>
                  <a:srgbClr val="1E2F13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Российско-белорусская студенческая конференция</a:t>
            </a:r>
            <a:r>
              <a:rPr lang="ru-RU" sz="2400" b="0" i="0" u="none" strike="noStrike" cap="none" dirty="0">
                <a:solidFill>
                  <a:srgbClr val="1E2F13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 «Современное студенческое самоуправление: опыт исторических факультетов БГУ и МГУ»</a:t>
            </a:r>
            <a:endParaRPr sz="2400" b="0" i="0" u="none" strike="noStrike" cap="none" dirty="0">
              <a:solidFill>
                <a:srgbClr val="1E2F13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342900" marR="0" lvl="0" indent="-342900" algn="l" rtl="0">
              <a:spcBef>
                <a:spcPts val="1200"/>
              </a:spcBef>
              <a:spcAft>
                <a:spcPts val="0"/>
              </a:spcAft>
              <a:buClr>
                <a:srgbClr val="1E2F13"/>
              </a:buClr>
              <a:buSzPts val="2400"/>
              <a:buFont typeface="Wingdings" pitchFamily="2" charset="2"/>
              <a:buChar char="ü"/>
            </a:pPr>
            <a:r>
              <a:rPr lang="ru-RU" sz="2400" b="1" dirty="0">
                <a:solidFill>
                  <a:srgbClr val="1E2F13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37 Звездный поход</a:t>
            </a:r>
            <a:r>
              <a:rPr lang="ru-RU" sz="2400" dirty="0">
                <a:solidFill>
                  <a:srgbClr val="1E2F13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по местам боевой славы </a:t>
            </a:r>
            <a:endParaRPr sz="2400" dirty="0">
              <a:solidFill>
                <a:srgbClr val="1E2F13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303" name="Google Shape;303;p17"/>
          <p:cNvPicPr preferRelativeResize="0"/>
          <p:nvPr/>
        </p:nvPicPr>
        <p:blipFill rotWithShape="1">
          <a:blip r:embed="rId6">
            <a:alphaModFix/>
          </a:blip>
          <a:srcRect b="7876"/>
          <a:stretch/>
        </p:blipFill>
        <p:spPr>
          <a:xfrm>
            <a:off x="8293225" y="4157525"/>
            <a:ext cx="3600624" cy="24877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C1F1C33-C1AB-3E84-350D-19F5F751B37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2515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253917"/>
              </a:buClr>
              <a:buSzPts val="4800"/>
              <a:buFont typeface="Cambria"/>
              <a:buNone/>
            </a:pPr>
            <a:r>
              <a:rPr lang="ru-RU" sz="3400" dirty="0"/>
              <a:t>Развитие международного сотрудничества </a:t>
            </a:r>
            <a:br>
              <a:rPr lang="ru-RU" sz="3400" dirty="0"/>
            </a:br>
            <a:r>
              <a:rPr lang="ru-RU" sz="3400" dirty="0"/>
              <a:t>Российского Союза ректоров</a:t>
            </a:r>
            <a:endParaRPr sz="3400" i="1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7859339-F84C-5CDF-C262-E205BEA497A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4492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12be037372f_0_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Международные ассоциации университетов, созданные  под эгидой Российского Союза ректоров </a:t>
            </a:r>
            <a:endParaRPr dirty="0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AE988EDB-596E-8D3E-3E26-17985C2ECD10}"/>
              </a:ext>
            </a:extLst>
          </p:cNvPr>
          <p:cNvGrpSpPr/>
          <p:nvPr/>
        </p:nvGrpSpPr>
        <p:grpSpPr>
          <a:xfrm>
            <a:off x="386575" y="1330735"/>
            <a:ext cx="5794505" cy="5162140"/>
            <a:chOff x="6299211" y="1463503"/>
            <a:chExt cx="5573314" cy="4585397"/>
          </a:xfrm>
        </p:grpSpPr>
        <p:pic>
          <p:nvPicPr>
            <p:cNvPr id="348" name="Google Shape;348;g12be037372f_0_2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299211" y="4596476"/>
              <a:ext cx="2582076" cy="145242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49" name="Google Shape;349;g12be037372f_0_26"/>
            <p:cNvPicPr preferRelativeResize="0"/>
            <p:nvPr/>
          </p:nvPicPr>
          <p:blipFill rotWithShape="1">
            <a:blip r:embed="rId4">
              <a:alphaModFix/>
            </a:blip>
            <a:srcRect l="-1" t="5646" r="817" b="5825"/>
            <a:stretch/>
          </p:blipFill>
          <p:spPr>
            <a:xfrm>
              <a:off x="8979674" y="1463503"/>
              <a:ext cx="2892850" cy="158796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50" name="Google Shape;350;g12be037372f_0_2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299213" y="3155960"/>
              <a:ext cx="2582074" cy="133602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51" name="Google Shape;351;g12be037372f_0_2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979675" y="3156050"/>
              <a:ext cx="2892850" cy="289285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52" name="Google Shape;352;g12be037372f_0_26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6299211" y="1463504"/>
              <a:ext cx="2582076" cy="158796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D205019-75EC-544D-FAD6-E697546B4A31}"/>
              </a:ext>
            </a:extLst>
          </p:cNvPr>
          <p:cNvSpPr/>
          <p:nvPr/>
        </p:nvSpPr>
        <p:spPr>
          <a:xfrm>
            <a:off x="6432538" y="1393822"/>
            <a:ext cx="5376673" cy="5032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Wingdings" pitchFamily="2" charset="2"/>
              <a:buChar char="ü"/>
            </a:pPr>
            <a:r>
              <a:rPr lang="ru-RU" sz="2200" dirty="0">
                <a:solidFill>
                  <a:srgbClr val="2539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Евразийская Ассоциация университетов </a:t>
            </a:r>
          </a:p>
          <a:p>
            <a:pPr marL="342900" indent="-342900">
              <a:spcBef>
                <a:spcPts val="600"/>
              </a:spcBef>
              <a:buFont typeface="Wingdings" pitchFamily="2" charset="2"/>
              <a:buChar char="ü"/>
            </a:pPr>
            <a:r>
              <a:rPr lang="ru-RU" sz="2200" dirty="0">
                <a:solidFill>
                  <a:srgbClr val="2539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Ассоциация высших учебных заведений России и Ирана</a:t>
            </a:r>
          </a:p>
          <a:p>
            <a:pPr marL="342900" indent="-342900">
              <a:spcBef>
                <a:spcPts val="600"/>
              </a:spcBef>
              <a:buFont typeface="Wingdings" pitchFamily="2" charset="2"/>
              <a:buChar char="ü"/>
            </a:pPr>
            <a:r>
              <a:rPr lang="ru-RU" sz="2200" dirty="0">
                <a:solidFill>
                  <a:srgbClr val="2539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Ассоциация вузов России и Беларуси</a:t>
            </a:r>
          </a:p>
          <a:p>
            <a:pPr marL="342900" indent="-342900">
              <a:spcBef>
                <a:spcPts val="600"/>
              </a:spcBef>
              <a:buFont typeface="Wingdings" pitchFamily="2" charset="2"/>
              <a:buChar char="ü"/>
            </a:pPr>
            <a:r>
              <a:rPr lang="ru-RU" sz="2200" dirty="0">
                <a:solidFill>
                  <a:srgbClr val="2539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Ассоциация классических университетов России и Китая</a:t>
            </a:r>
          </a:p>
          <a:p>
            <a:pPr marL="342900" indent="-342900">
              <a:spcBef>
                <a:spcPts val="600"/>
              </a:spcBef>
              <a:buFont typeface="Wingdings" pitchFamily="2" charset="2"/>
              <a:buChar char="ü"/>
            </a:pPr>
            <a:r>
              <a:rPr lang="ru-RU" sz="2200" dirty="0">
                <a:solidFill>
                  <a:srgbClr val="2539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Ассоциация университетов России и Индии</a:t>
            </a:r>
          </a:p>
          <a:p>
            <a:pPr marL="342900" indent="-342900">
              <a:spcBef>
                <a:spcPts val="600"/>
              </a:spcBef>
              <a:buFont typeface="Wingdings" pitchFamily="2" charset="2"/>
              <a:buChar char="ü"/>
            </a:pPr>
            <a:r>
              <a:rPr lang="ru-RU" sz="2200" dirty="0">
                <a:solidFill>
                  <a:srgbClr val="2539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Ассоциация высших учебных заведений России и Кубы</a:t>
            </a:r>
          </a:p>
          <a:p>
            <a:pPr marL="342900" indent="-342900">
              <a:spcBef>
                <a:spcPts val="600"/>
              </a:spcBef>
              <a:buFont typeface="Wingdings" pitchFamily="2" charset="2"/>
              <a:buChar char="ü"/>
            </a:pPr>
            <a:r>
              <a:rPr lang="ru-RU" sz="2200" dirty="0">
                <a:solidFill>
                  <a:srgbClr val="2539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Федерация ректоров российских и арабских университетов </a:t>
            </a:r>
          </a:p>
          <a:p>
            <a:pPr marL="342900" indent="-342900">
              <a:spcBef>
                <a:spcPts val="600"/>
              </a:spcBef>
              <a:buFont typeface="Wingdings" pitchFamily="2" charset="2"/>
              <a:buChar char="ü"/>
            </a:pPr>
            <a:r>
              <a:rPr lang="ru-RU" sz="2200" dirty="0">
                <a:solidFill>
                  <a:srgbClr val="2539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Ассоциация вузов России и Японии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FC2EEA7-3680-3001-5094-896ABDA5365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7657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075" name="Text Box 3"/>
          <p:cNvSpPr txBox="1">
            <a:spLocks noChangeArrowheads="1"/>
          </p:cNvSpPr>
          <p:nvPr/>
        </p:nvSpPr>
        <p:spPr bwMode="auto">
          <a:xfrm>
            <a:off x="410040" y="1048658"/>
            <a:ext cx="4288604" cy="5568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271463">
              <a:spcBef>
                <a:spcPts val="700"/>
              </a:spcBef>
              <a:tabLst>
                <a:tab pos="541338" algn="l"/>
              </a:tabLst>
              <a:defRPr/>
            </a:pPr>
            <a:r>
              <a:rPr lang="ru-RU" sz="2000" dirty="0">
                <a:solidFill>
                  <a:srgbClr val="25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2000" dirty="0">
                <a:solidFill>
                  <a:srgbClr val="25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ru-RU" sz="2000" dirty="0">
                <a:solidFill>
                  <a:srgbClr val="25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	съезд – Москва, 1989</a:t>
            </a:r>
            <a:r>
              <a:rPr lang="en-US" sz="2000" dirty="0">
                <a:solidFill>
                  <a:srgbClr val="25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dirty="0">
                <a:solidFill>
                  <a:srgbClr val="25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г. </a:t>
            </a:r>
          </a:p>
          <a:p>
            <a:pPr defTabSz="271463">
              <a:spcBef>
                <a:spcPts val="700"/>
              </a:spcBef>
              <a:tabLst>
                <a:tab pos="541338" algn="l"/>
              </a:tabLst>
              <a:defRPr/>
            </a:pPr>
            <a:r>
              <a:rPr lang="ru-RU" sz="2000" dirty="0">
                <a:solidFill>
                  <a:srgbClr val="25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2000" dirty="0">
                <a:solidFill>
                  <a:srgbClr val="25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II</a:t>
            </a:r>
            <a:r>
              <a:rPr lang="ru-RU" sz="2000" dirty="0">
                <a:solidFill>
                  <a:srgbClr val="25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	съезд – Киев, 1990</a:t>
            </a:r>
            <a:r>
              <a:rPr lang="en-US" sz="2000" dirty="0">
                <a:solidFill>
                  <a:srgbClr val="25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dirty="0">
                <a:solidFill>
                  <a:srgbClr val="25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г.</a:t>
            </a:r>
          </a:p>
          <a:p>
            <a:pPr defTabSz="271463">
              <a:spcBef>
                <a:spcPts val="700"/>
              </a:spcBef>
              <a:tabLst>
                <a:tab pos="541338" algn="l"/>
              </a:tabLst>
              <a:defRPr/>
            </a:pPr>
            <a:r>
              <a:rPr lang="ru-RU" sz="2000" dirty="0">
                <a:solidFill>
                  <a:srgbClr val="25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2000" dirty="0">
                <a:solidFill>
                  <a:srgbClr val="25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III</a:t>
            </a:r>
            <a:r>
              <a:rPr lang="ru-RU" sz="2000" dirty="0">
                <a:solidFill>
                  <a:srgbClr val="25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	съезд – Баку, 1991</a:t>
            </a:r>
            <a:r>
              <a:rPr lang="en-US" sz="2000" dirty="0">
                <a:solidFill>
                  <a:srgbClr val="25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dirty="0">
                <a:solidFill>
                  <a:srgbClr val="25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г. </a:t>
            </a:r>
          </a:p>
          <a:p>
            <a:pPr defTabSz="271463">
              <a:spcBef>
                <a:spcPts val="700"/>
              </a:spcBef>
              <a:tabLst>
                <a:tab pos="541338" algn="l"/>
              </a:tabLst>
              <a:defRPr/>
            </a:pPr>
            <a:r>
              <a:rPr lang="ru-RU" sz="2000" dirty="0">
                <a:solidFill>
                  <a:srgbClr val="25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2000" dirty="0">
                <a:solidFill>
                  <a:srgbClr val="25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IV</a:t>
            </a:r>
            <a:r>
              <a:rPr lang="ru-RU" sz="2000" dirty="0">
                <a:solidFill>
                  <a:srgbClr val="25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	съезд – Москва, 1992</a:t>
            </a:r>
            <a:r>
              <a:rPr lang="en-US" sz="2000" dirty="0">
                <a:solidFill>
                  <a:srgbClr val="25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dirty="0">
                <a:solidFill>
                  <a:srgbClr val="25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г.</a:t>
            </a:r>
          </a:p>
          <a:p>
            <a:pPr defTabSz="271463">
              <a:spcBef>
                <a:spcPts val="700"/>
              </a:spcBef>
              <a:tabLst>
                <a:tab pos="541338" algn="l"/>
              </a:tabLst>
              <a:defRPr/>
            </a:pPr>
            <a:r>
              <a:rPr lang="ru-RU" sz="2000" dirty="0">
                <a:solidFill>
                  <a:srgbClr val="25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2000" dirty="0">
                <a:solidFill>
                  <a:srgbClr val="25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ru-RU" sz="2000" dirty="0">
                <a:solidFill>
                  <a:srgbClr val="25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	съезд – Ашхабад, 1993</a:t>
            </a:r>
            <a:r>
              <a:rPr lang="en-US" sz="2000" dirty="0">
                <a:solidFill>
                  <a:srgbClr val="25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dirty="0">
                <a:solidFill>
                  <a:srgbClr val="25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г. </a:t>
            </a:r>
          </a:p>
          <a:p>
            <a:pPr defTabSz="271463">
              <a:spcBef>
                <a:spcPts val="700"/>
              </a:spcBef>
              <a:tabLst>
                <a:tab pos="541338" algn="l"/>
              </a:tabLst>
              <a:defRPr/>
            </a:pPr>
            <a:r>
              <a:rPr lang="en-US" sz="2000" dirty="0">
                <a:solidFill>
                  <a:srgbClr val="25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 VI</a:t>
            </a:r>
            <a:r>
              <a:rPr lang="ru-RU" sz="2000" dirty="0">
                <a:solidFill>
                  <a:srgbClr val="25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	съезд – Казань, 1995</a:t>
            </a:r>
            <a:r>
              <a:rPr lang="en-US" sz="2000" dirty="0">
                <a:solidFill>
                  <a:srgbClr val="25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dirty="0">
                <a:solidFill>
                  <a:srgbClr val="25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г. </a:t>
            </a:r>
          </a:p>
          <a:p>
            <a:pPr defTabSz="271463">
              <a:spcBef>
                <a:spcPts val="700"/>
              </a:spcBef>
              <a:tabLst>
                <a:tab pos="541338" algn="l"/>
              </a:tabLst>
              <a:defRPr/>
            </a:pPr>
            <a:r>
              <a:rPr lang="en-US" sz="2000" dirty="0">
                <a:solidFill>
                  <a:srgbClr val="25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VII</a:t>
            </a:r>
            <a:r>
              <a:rPr lang="ru-RU" sz="2000" dirty="0">
                <a:solidFill>
                  <a:srgbClr val="25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	съезд – Москва, 1997</a:t>
            </a:r>
            <a:r>
              <a:rPr lang="en-US" sz="2000" dirty="0">
                <a:solidFill>
                  <a:srgbClr val="25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dirty="0">
                <a:solidFill>
                  <a:srgbClr val="25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г. </a:t>
            </a:r>
          </a:p>
          <a:p>
            <a:pPr defTabSz="271463">
              <a:spcBef>
                <a:spcPts val="700"/>
              </a:spcBef>
              <a:tabLst>
                <a:tab pos="541338" algn="l"/>
              </a:tabLst>
              <a:defRPr/>
            </a:pPr>
            <a:r>
              <a:rPr lang="en-US" sz="2000" dirty="0">
                <a:solidFill>
                  <a:srgbClr val="25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VIII</a:t>
            </a:r>
            <a:r>
              <a:rPr lang="ru-RU" sz="2000" dirty="0">
                <a:solidFill>
                  <a:srgbClr val="25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	съезд – Минск, 1999</a:t>
            </a:r>
            <a:r>
              <a:rPr lang="en-US" sz="2000" dirty="0">
                <a:solidFill>
                  <a:srgbClr val="25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dirty="0">
                <a:solidFill>
                  <a:srgbClr val="25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г. </a:t>
            </a:r>
          </a:p>
          <a:p>
            <a:pPr defTabSz="271463">
              <a:spcBef>
                <a:spcPts val="700"/>
              </a:spcBef>
              <a:tabLst>
                <a:tab pos="541338" algn="l"/>
              </a:tabLst>
              <a:defRPr/>
            </a:pPr>
            <a:r>
              <a:rPr lang="en-US" sz="2000" dirty="0">
                <a:solidFill>
                  <a:srgbClr val="25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 IX </a:t>
            </a:r>
            <a:r>
              <a:rPr lang="ru-RU" sz="2000" dirty="0">
                <a:solidFill>
                  <a:srgbClr val="25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	съезд – Киев, 2002</a:t>
            </a:r>
            <a:r>
              <a:rPr lang="en-US" sz="2000" dirty="0">
                <a:solidFill>
                  <a:srgbClr val="25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dirty="0">
                <a:solidFill>
                  <a:srgbClr val="25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г. </a:t>
            </a:r>
          </a:p>
          <a:p>
            <a:pPr defTabSz="271463">
              <a:spcBef>
                <a:spcPts val="700"/>
              </a:spcBef>
              <a:tabLst>
                <a:tab pos="541338" algn="l"/>
              </a:tabLst>
              <a:defRPr/>
            </a:pPr>
            <a:r>
              <a:rPr lang="en-US" sz="2000" dirty="0">
                <a:solidFill>
                  <a:srgbClr val="25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  X </a:t>
            </a:r>
            <a:r>
              <a:rPr lang="ru-RU" sz="2000" dirty="0">
                <a:solidFill>
                  <a:srgbClr val="25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	съезд – Москва, 200</a:t>
            </a:r>
            <a:r>
              <a:rPr lang="en-US" sz="2000" dirty="0">
                <a:solidFill>
                  <a:srgbClr val="25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7 </a:t>
            </a:r>
            <a:r>
              <a:rPr lang="ru-RU" sz="2000" dirty="0">
                <a:solidFill>
                  <a:srgbClr val="25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г. </a:t>
            </a:r>
          </a:p>
          <a:p>
            <a:pPr defTabSz="271463">
              <a:spcBef>
                <a:spcPts val="700"/>
              </a:spcBef>
              <a:tabLst>
                <a:tab pos="541338" algn="l"/>
              </a:tabLst>
              <a:defRPr/>
            </a:pPr>
            <a:r>
              <a:rPr lang="en-US" sz="2000" dirty="0">
                <a:solidFill>
                  <a:srgbClr val="25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 XI </a:t>
            </a:r>
            <a:r>
              <a:rPr lang="ru-RU" sz="2000" dirty="0">
                <a:solidFill>
                  <a:srgbClr val="25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	съезд – Астана, 2009</a:t>
            </a:r>
            <a:r>
              <a:rPr lang="en-US" sz="2000" dirty="0">
                <a:solidFill>
                  <a:srgbClr val="25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dirty="0">
                <a:solidFill>
                  <a:srgbClr val="25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г. </a:t>
            </a:r>
          </a:p>
          <a:p>
            <a:pPr defTabSz="271463">
              <a:spcBef>
                <a:spcPts val="700"/>
              </a:spcBef>
              <a:tabLst>
                <a:tab pos="541338" algn="l"/>
              </a:tabLst>
              <a:defRPr/>
            </a:pPr>
            <a:r>
              <a:rPr lang="en-US" sz="2000" dirty="0">
                <a:solidFill>
                  <a:srgbClr val="25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XII </a:t>
            </a:r>
            <a:r>
              <a:rPr lang="ru-RU" sz="2000" dirty="0">
                <a:solidFill>
                  <a:srgbClr val="25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	съезд – Москва, 2011</a:t>
            </a:r>
            <a:r>
              <a:rPr lang="en-US" sz="2000" dirty="0">
                <a:solidFill>
                  <a:srgbClr val="25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dirty="0">
                <a:solidFill>
                  <a:srgbClr val="25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г.  </a:t>
            </a:r>
          </a:p>
          <a:p>
            <a:pPr defTabSz="271463">
              <a:spcBef>
                <a:spcPts val="700"/>
              </a:spcBef>
              <a:tabLst>
                <a:tab pos="541338" algn="l"/>
              </a:tabLst>
              <a:defRPr/>
            </a:pPr>
            <a:r>
              <a:rPr lang="en-US" sz="2000" dirty="0">
                <a:solidFill>
                  <a:srgbClr val="25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XIII </a:t>
            </a:r>
            <a:r>
              <a:rPr lang="ru-RU" sz="2000" dirty="0">
                <a:solidFill>
                  <a:srgbClr val="25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	съезд – Санкт-Петербург, 2015</a:t>
            </a:r>
            <a:r>
              <a:rPr lang="en-US" sz="2000" dirty="0">
                <a:solidFill>
                  <a:srgbClr val="25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dirty="0">
                <a:solidFill>
                  <a:srgbClr val="25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г.</a:t>
            </a:r>
          </a:p>
          <a:p>
            <a:pPr defTabSz="271463">
              <a:spcBef>
                <a:spcPts val="700"/>
              </a:spcBef>
              <a:tabLst>
                <a:tab pos="541338" algn="l"/>
              </a:tabLst>
              <a:defRPr/>
            </a:pPr>
            <a:r>
              <a:rPr lang="en-US" sz="2000" dirty="0">
                <a:solidFill>
                  <a:srgbClr val="25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XIV </a:t>
            </a:r>
            <a:r>
              <a:rPr lang="ru-RU" sz="2000" dirty="0">
                <a:solidFill>
                  <a:srgbClr val="25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	съезд – Москва, 201</a:t>
            </a:r>
            <a:r>
              <a:rPr lang="en-US" sz="2000" dirty="0">
                <a:solidFill>
                  <a:srgbClr val="25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9 </a:t>
            </a:r>
            <a:r>
              <a:rPr lang="ru-RU" sz="2000" dirty="0">
                <a:solidFill>
                  <a:srgbClr val="25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г.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Евразийская ассоциация университетов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93129" y="983590"/>
            <a:ext cx="3635896" cy="2187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6286" y="1119883"/>
            <a:ext cx="3948522" cy="1822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7169" y="2610412"/>
            <a:ext cx="3241856" cy="23359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2" descr="http://www.msu.ru/upload/iblock/1c0/image000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7169" y="4661407"/>
            <a:ext cx="3010520" cy="19698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99906" y="5416520"/>
            <a:ext cx="34572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solidFill>
                  <a:srgbClr val="2539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настоящее время Евразийская ассоциация университетов объединяет </a:t>
            </a:r>
            <a: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140</a:t>
            </a:r>
            <a:r>
              <a:rPr lang="ru-RU" sz="1800" dirty="0">
                <a:solidFill>
                  <a:srgbClr val="2539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ведущих </a:t>
            </a:r>
            <a:r>
              <a:rPr lang="ru-RU" sz="1800" dirty="0">
                <a:solidFill>
                  <a:srgbClr val="25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университетов</a:t>
            </a:r>
            <a:r>
              <a:rPr lang="ru-RU" sz="1800" dirty="0">
                <a:solidFill>
                  <a:srgbClr val="2539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из </a:t>
            </a:r>
            <a: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  <a:r>
              <a:rPr lang="ru-RU" sz="1800" dirty="0">
                <a:solidFill>
                  <a:srgbClr val="25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стран</a:t>
            </a:r>
            <a:endParaRPr lang="ru-RU" sz="1800" dirty="0">
              <a:solidFill>
                <a:srgbClr val="25391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14"/>
          <a:stretch/>
        </p:blipFill>
        <p:spPr>
          <a:xfrm>
            <a:off x="5328019" y="2942594"/>
            <a:ext cx="4019181" cy="2187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931BA0-8025-BEFC-D9DA-FC17B5B1FEB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57726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4" t="3841" r="3465"/>
          <a:stretch/>
        </p:blipFill>
        <p:spPr>
          <a:xfrm>
            <a:off x="230424" y="213084"/>
            <a:ext cx="3348592" cy="53666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180" y="562047"/>
            <a:ext cx="3364538" cy="53666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6000"/>
                    </a14:imgEffect>
                    <a14:imgEffect>
                      <a14:colorTemperature colorTemp="7309"/>
                    </a14:imgEffect>
                    <a14:imgEffect>
                      <a14:saturation sat="183000"/>
                    </a14:imgEffect>
                    <a14:imgEffect>
                      <a14:brightnessContrast bright="-5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94" r="6531"/>
          <a:stretch/>
        </p:blipFill>
        <p:spPr>
          <a:xfrm>
            <a:off x="5747882" y="935427"/>
            <a:ext cx="3406852" cy="53666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/>
          <a:srcRect l="17540" t="4586" r="4832"/>
          <a:stretch/>
        </p:blipFill>
        <p:spPr>
          <a:xfrm>
            <a:off x="8631461" y="1306112"/>
            <a:ext cx="3350302" cy="53693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B212F6F-FC87-E9C2-7EA3-21036ABCF6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9970AA-0447-4358-98EA-5DFAF3DF2BF6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12207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2383565451_0_4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dirty="0">
                <a:sym typeface="PT Sans Narrow"/>
              </a:rPr>
              <a:t>Евразийский сетевой университет 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AE0CAEBF-0E5C-B559-5D5B-4C2BF3851C59}"/>
              </a:ext>
            </a:extLst>
          </p:cNvPr>
          <p:cNvGrpSpPr/>
          <p:nvPr/>
        </p:nvGrpSpPr>
        <p:grpSpPr>
          <a:xfrm>
            <a:off x="575851" y="1316834"/>
            <a:ext cx="1818142" cy="2457098"/>
            <a:chOff x="359968" y="2082802"/>
            <a:chExt cx="2393400" cy="3209187"/>
          </a:xfrm>
        </p:grpSpPr>
        <p:sp>
          <p:nvSpPr>
            <p:cNvPr id="181" name="Google Shape;181;g12383565451_0_42"/>
            <p:cNvSpPr txBox="1"/>
            <p:nvPr/>
          </p:nvSpPr>
          <p:spPr>
            <a:xfrm>
              <a:off x="359968" y="4166475"/>
              <a:ext cx="2393400" cy="1125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200" b="1" dirty="0">
                  <a:solidFill>
                    <a:srgbClr val="253917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  <a:sym typeface="PT Sans Narrow"/>
                </a:rPr>
                <a:t>Российская Федерация</a:t>
              </a:r>
              <a:endParaRPr sz="2200" b="1" dirty="0">
                <a:solidFill>
                  <a:srgbClr val="2539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PT Sans Narrow"/>
              </a:endParaRPr>
            </a:p>
          </p:txBody>
        </p:sp>
        <p:pic>
          <p:nvPicPr>
            <p:cNvPr id="18" name="Picture 2" descr="Флаг России — Википедия">
              <a:extLst>
                <a:ext uri="{FF2B5EF4-FFF2-40B4-BE49-F238E27FC236}">
                  <a16:creationId xmlns:a16="http://schemas.microsoft.com/office/drawing/2014/main" id="{2D0EBA3B-703B-72B0-A1ED-240F66E7A59D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257" b="85"/>
            <a:stretch/>
          </p:blipFill>
          <p:spPr bwMode="auto">
            <a:xfrm>
              <a:off x="678757" y="2082802"/>
              <a:ext cx="1839600" cy="1839600"/>
            </a:xfrm>
            <a:prstGeom prst="ellipse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355804BB-E8D1-BFA2-3C4C-B2CE03FBF4F7}"/>
              </a:ext>
            </a:extLst>
          </p:cNvPr>
          <p:cNvGrpSpPr/>
          <p:nvPr/>
        </p:nvGrpSpPr>
        <p:grpSpPr>
          <a:xfrm>
            <a:off x="2663158" y="1282954"/>
            <a:ext cx="2401500" cy="2494952"/>
            <a:chOff x="2298962" y="3851700"/>
            <a:chExt cx="2947200" cy="3061888"/>
          </a:xfrm>
        </p:grpSpPr>
        <p:sp>
          <p:nvSpPr>
            <p:cNvPr id="183" name="Google Shape;183;g12383565451_0_42"/>
            <p:cNvSpPr txBox="1"/>
            <p:nvPr/>
          </p:nvSpPr>
          <p:spPr>
            <a:xfrm>
              <a:off x="2298962" y="5856027"/>
              <a:ext cx="2947200" cy="10575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200" b="1" dirty="0">
                  <a:solidFill>
                    <a:srgbClr val="253917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  <a:sym typeface="PT Sans Narrow"/>
                </a:rPr>
                <a:t>Республика Армения</a:t>
              </a:r>
              <a:endParaRPr sz="2200" b="1" dirty="0">
                <a:solidFill>
                  <a:srgbClr val="2539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PT Sans Narrow"/>
              </a:endParaRPr>
            </a:p>
          </p:txBody>
        </p:sp>
        <p:pic>
          <p:nvPicPr>
            <p:cNvPr id="19" name="Picture 4" descr="Флаг Армении — Википедия">
              <a:extLst>
                <a:ext uri="{FF2B5EF4-FFF2-40B4-BE49-F238E27FC236}">
                  <a16:creationId xmlns:a16="http://schemas.microsoft.com/office/drawing/2014/main" id="{E60746C6-AC0A-CA5E-62FA-4C72D6ECB62D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 bwMode="auto">
            <a:xfrm>
              <a:off x="2852762" y="3851700"/>
              <a:ext cx="1839600" cy="1839600"/>
            </a:xfrm>
            <a:prstGeom prst="ellipse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84391763-12DE-9629-B37A-C7D7F3609382}"/>
              </a:ext>
            </a:extLst>
          </p:cNvPr>
          <p:cNvGrpSpPr/>
          <p:nvPr/>
        </p:nvGrpSpPr>
        <p:grpSpPr>
          <a:xfrm>
            <a:off x="4955204" y="1248835"/>
            <a:ext cx="2401500" cy="2495080"/>
            <a:chOff x="4622400" y="2112090"/>
            <a:chExt cx="2947200" cy="3062045"/>
          </a:xfrm>
        </p:grpSpPr>
        <p:sp>
          <p:nvSpPr>
            <p:cNvPr id="185" name="Google Shape;185;g12383565451_0_42"/>
            <p:cNvSpPr txBox="1"/>
            <p:nvPr/>
          </p:nvSpPr>
          <p:spPr>
            <a:xfrm>
              <a:off x="4622400" y="4116574"/>
              <a:ext cx="2947200" cy="10575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200" b="1" dirty="0">
                  <a:solidFill>
                    <a:srgbClr val="253917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  <a:sym typeface="PT Sans Narrow"/>
                </a:rPr>
                <a:t>Республика Беларусь</a:t>
              </a:r>
              <a:endParaRPr sz="2200" b="1" dirty="0">
                <a:solidFill>
                  <a:srgbClr val="2539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PT Sans Narrow"/>
              </a:endParaRPr>
            </a:p>
          </p:txBody>
        </p:sp>
        <p:pic>
          <p:nvPicPr>
            <p:cNvPr id="20" name="Picture 6" descr="Государственный флаг Республики Беларусь | Официальный интернет-портал  Президента Республики Беларусь">
              <a:extLst>
                <a:ext uri="{FF2B5EF4-FFF2-40B4-BE49-F238E27FC236}">
                  <a16:creationId xmlns:a16="http://schemas.microsoft.com/office/drawing/2014/main" id="{7426BBA8-735D-FB92-EB2E-9304AFA5125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902"/>
            <a:stretch/>
          </p:blipFill>
          <p:spPr bwMode="auto">
            <a:xfrm>
              <a:off x="5157675" y="2112090"/>
              <a:ext cx="1839600" cy="1839600"/>
            </a:xfrm>
            <a:prstGeom prst="ellipse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7171AD39-DF42-07EF-0E35-FAECF257AE30}"/>
              </a:ext>
            </a:extLst>
          </p:cNvPr>
          <p:cNvGrpSpPr/>
          <p:nvPr/>
        </p:nvGrpSpPr>
        <p:grpSpPr>
          <a:xfrm>
            <a:off x="7125248" y="1280283"/>
            <a:ext cx="2401500" cy="2494952"/>
            <a:chOff x="6816520" y="3576061"/>
            <a:chExt cx="2947200" cy="3061888"/>
          </a:xfrm>
        </p:grpSpPr>
        <p:sp>
          <p:nvSpPr>
            <p:cNvPr id="187" name="Google Shape;187;g12383565451_0_42"/>
            <p:cNvSpPr txBox="1"/>
            <p:nvPr/>
          </p:nvSpPr>
          <p:spPr>
            <a:xfrm>
              <a:off x="6816520" y="5580388"/>
              <a:ext cx="2947200" cy="10575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200" b="1" dirty="0">
                  <a:solidFill>
                    <a:srgbClr val="253917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  <a:sym typeface="PT Sans Narrow"/>
                </a:rPr>
                <a:t>Республика Казахстан</a:t>
              </a:r>
              <a:endParaRPr sz="2200" b="1" dirty="0">
                <a:solidFill>
                  <a:srgbClr val="2539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PT Sans Narrow"/>
              </a:endParaRPr>
            </a:p>
          </p:txBody>
        </p:sp>
        <p:pic>
          <p:nvPicPr>
            <p:cNvPr id="21" name="Picture 8" descr="Флаг Казахстана — Википедия">
              <a:extLst>
                <a:ext uri="{FF2B5EF4-FFF2-40B4-BE49-F238E27FC236}">
                  <a16:creationId xmlns:a16="http://schemas.microsoft.com/office/drawing/2014/main" id="{D5A57CEF-101F-4A84-17B1-43B90B979531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14" r="21086"/>
            <a:stretch/>
          </p:blipFill>
          <p:spPr bwMode="auto">
            <a:xfrm>
              <a:off x="7370320" y="3576061"/>
              <a:ext cx="1839600" cy="1839600"/>
            </a:xfrm>
            <a:prstGeom prst="ellipse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49908327-D505-19F9-40E1-712F6AB368F5}"/>
              </a:ext>
            </a:extLst>
          </p:cNvPr>
          <p:cNvGrpSpPr/>
          <p:nvPr/>
        </p:nvGrpSpPr>
        <p:grpSpPr>
          <a:xfrm>
            <a:off x="9730029" y="1231675"/>
            <a:ext cx="1920104" cy="2538600"/>
            <a:chOff x="2833561" y="2102934"/>
            <a:chExt cx="2356414" cy="3115453"/>
          </a:xfrm>
        </p:grpSpPr>
        <p:sp>
          <p:nvSpPr>
            <p:cNvPr id="189" name="Google Shape;189;g12383565451_0_42"/>
            <p:cNvSpPr txBox="1"/>
            <p:nvPr/>
          </p:nvSpPr>
          <p:spPr>
            <a:xfrm>
              <a:off x="2833561" y="4160826"/>
              <a:ext cx="2356414" cy="10575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200" b="1" dirty="0">
                  <a:solidFill>
                    <a:srgbClr val="253917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  <a:sym typeface="PT Sans Narrow"/>
                </a:rPr>
                <a:t>Киргизская Республика </a:t>
              </a:r>
              <a:endParaRPr sz="2200" b="1" dirty="0">
                <a:solidFill>
                  <a:srgbClr val="2539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PT Sans Narrow"/>
              </a:endParaRPr>
            </a:p>
          </p:txBody>
        </p:sp>
        <p:pic>
          <p:nvPicPr>
            <p:cNvPr id="22" name="Picture 10" descr="Флаг Киргизии — Википедия">
              <a:extLst>
                <a:ext uri="{FF2B5EF4-FFF2-40B4-BE49-F238E27FC236}">
                  <a16:creationId xmlns:a16="http://schemas.microsoft.com/office/drawing/2014/main" id="{89A74F77-9AF0-E5E3-5585-60726FE25085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20000"/>
            <a:stretch/>
          </p:blipFill>
          <p:spPr bwMode="auto">
            <a:xfrm>
              <a:off x="3091968" y="2102934"/>
              <a:ext cx="1839600" cy="1839600"/>
            </a:xfrm>
            <a:prstGeom prst="ellipse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1E3ED6E3-B0FD-079A-687D-EB34A81AC7E9}"/>
              </a:ext>
            </a:extLst>
          </p:cNvPr>
          <p:cNvGrpSpPr/>
          <p:nvPr/>
        </p:nvGrpSpPr>
        <p:grpSpPr>
          <a:xfrm>
            <a:off x="416539" y="4169257"/>
            <a:ext cx="5591293" cy="2324562"/>
            <a:chOff x="321618" y="3907572"/>
            <a:chExt cx="6999376" cy="2909968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618" y="3907572"/>
              <a:ext cx="2680081" cy="290996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6043" y="3907572"/>
              <a:ext cx="4364951" cy="290996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25" name="Google Shape;360;g12be037372f_0_40"/>
          <p:cNvSpPr txBox="1"/>
          <p:nvPr/>
        </p:nvSpPr>
        <p:spPr>
          <a:xfrm>
            <a:off x="6420036" y="4562111"/>
            <a:ext cx="5375534" cy="1538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342900">
              <a:buFont typeface="Wingdings" pitchFamily="2" charset="2"/>
              <a:buChar char="ü"/>
            </a:pPr>
            <a:r>
              <a:rPr lang="ru-RU" sz="2200" b="1" dirty="0">
                <a:solidFill>
                  <a:srgbClr val="2539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Совещание ректоров университетов государств-членов ЕАЭС </a:t>
            </a:r>
            <a:r>
              <a:rPr lang="ru-RU" sz="2200" dirty="0">
                <a:solidFill>
                  <a:srgbClr val="2539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 созданию Евразийского сетевого университета </a:t>
            </a:r>
            <a:br>
              <a:rPr lang="en-US" sz="2200" dirty="0">
                <a:solidFill>
                  <a:srgbClr val="253917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200" dirty="0">
                <a:solidFill>
                  <a:srgbClr val="2539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(25 </a:t>
            </a:r>
            <a:r>
              <a:rPr lang="ru-RU" sz="2200" dirty="0">
                <a:solidFill>
                  <a:srgbClr val="2539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мая 2022 года, г. Бишкек)</a:t>
            </a:r>
            <a:endParaRPr sz="2200" dirty="0">
              <a:solidFill>
                <a:srgbClr val="25391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8147F20-FACC-2CDD-A943-E2E338AEC4E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03170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dirty="0">
                <a:sym typeface="PT Sans Narrow"/>
              </a:rPr>
              <a:t>Евразийский сетевой университет (ЕСУ)</a:t>
            </a:r>
          </a:p>
        </p:txBody>
      </p:sp>
      <p:pic>
        <p:nvPicPr>
          <p:cNvPr id="113" name="Google Shape;113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0814" y="1954483"/>
            <a:ext cx="1004248" cy="10042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4" name="Google Shape;114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0814" y="3487827"/>
            <a:ext cx="1004248" cy="10042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5" name="Google Shape;115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0814" y="5224773"/>
            <a:ext cx="1004248" cy="10042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E4F4E0E-B1CE-6108-0D90-1D0C1286C836}"/>
              </a:ext>
            </a:extLst>
          </p:cNvPr>
          <p:cNvSpPr/>
          <p:nvPr/>
        </p:nvSpPr>
        <p:spPr>
          <a:xfrm>
            <a:off x="2030127" y="2135593"/>
            <a:ext cx="964904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dirty="0">
                <a:solidFill>
                  <a:srgbClr val="2539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ЕСУ создает и укрепляет базу для совместной работы организаций стран-членов Евразийского экономического союза (ЕАЭС) по развитию ЕАЭС.</a:t>
            </a:r>
          </a:p>
          <a:p>
            <a:pPr>
              <a:spcBef>
                <a:spcPts val="600"/>
              </a:spcBef>
            </a:pPr>
            <a:endParaRPr lang="ru-RU" sz="2000" dirty="0">
              <a:solidFill>
                <a:srgbClr val="25391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r>
              <a:rPr lang="ru-RU" sz="2000" dirty="0">
                <a:solidFill>
                  <a:srgbClr val="2539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Посредством сотрудничества в области образования, научных исследований, просвещения и взаимодействия молодежи мы наращиваем человеческий потенциал на евразийском пространстве, вносим свой вклад в формирование единого пространства, развитие связей между сообществами стран, устойчивое экономическое развитие и партнёрство.</a:t>
            </a:r>
          </a:p>
          <a:p>
            <a:pPr>
              <a:spcBef>
                <a:spcPts val="600"/>
              </a:spcBef>
            </a:pPr>
            <a:endParaRPr lang="ru-RU" sz="2000" dirty="0">
              <a:solidFill>
                <a:srgbClr val="25391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r>
              <a:rPr lang="ru-RU" sz="2000" dirty="0">
                <a:solidFill>
                  <a:srgbClr val="2539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ЕСУ создается по инициативе Евразийского Экономического Союза и учреждается в формате международной ассоциации университетов. Учредителями выступают руководители образовательных организаций высшего образования государств ЕАЭС.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9754CAD-DF48-1A76-8318-7D9EA3792488}"/>
              </a:ext>
            </a:extLst>
          </p:cNvPr>
          <p:cNvSpPr/>
          <p:nvPr/>
        </p:nvSpPr>
        <p:spPr>
          <a:xfrm>
            <a:off x="1236391" y="856077"/>
            <a:ext cx="964904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2539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― международная сеть университетов, научно-исследовательских институтов и других организаций, занимающихся вопросами образования и науки на Евразийском пространстве.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8D9907-68D5-B3AA-C5A3-816D72BAAB1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55217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2383564e3b_0_0"/>
          <p:cNvSpPr txBox="1"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dirty="0">
                <a:sym typeface="PT Sans Narrow"/>
              </a:rPr>
              <a:t>Евразийский сетевой университет как проект-символ евразийской интеграции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E084BF4-04D7-7683-15A4-24A42833D525}"/>
              </a:ext>
            </a:extLst>
          </p:cNvPr>
          <p:cNvGrpSpPr/>
          <p:nvPr/>
        </p:nvGrpSpPr>
        <p:grpSpPr>
          <a:xfrm>
            <a:off x="388397" y="1556633"/>
            <a:ext cx="3308986" cy="2722209"/>
            <a:chOff x="399332" y="1452396"/>
            <a:chExt cx="3308986" cy="2722209"/>
          </a:xfrm>
        </p:grpSpPr>
        <p:pic>
          <p:nvPicPr>
            <p:cNvPr id="121" name="Google Shape;121;g12383564e3b_0_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609110" y="1452396"/>
              <a:ext cx="894856" cy="89485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70CD5959-5806-F2B0-8EF5-4A32D0ECF7DC}"/>
                </a:ext>
              </a:extLst>
            </p:cNvPr>
            <p:cNvGrpSpPr/>
            <p:nvPr/>
          </p:nvGrpSpPr>
          <p:grpSpPr>
            <a:xfrm>
              <a:off x="399332" y="2543450"/>
              <a:ext cx="3308986" cy="1631155"/>
              <a:chOff x="399332" y="2543450"/>
              <a:chExt cx="3308986" cy="1631155"/>
            </a:xfrm>
          </p:grpSpPr>
          <p:sp>
            <p:nvSpPr>
              <p:cNvPr id="122" name="Google Shape;122;g12383564e3b_0_0"/>
              <p:cNvSpPr txBox="1"/>
              <p:nvPr/>
            </p:nvSpPr>
            <p:spPr>
              <a:xfrm>
                <a:off x="654475" y="2543450"/>
                <a:ext cx="2798700" cy="5231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2200" b="1" dirty="0">
                    <a:solidFill>
                      <a:srgbClr val="C0000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  <a:sym typeface="PT Sans Narrow"/>
                  </a:rPr>
                  <a:t>«Интерфейс»</a:t>
                </a:r>
                <a:endParaRPr sz="2200" b="1" dirty="0">
                  <a:solidFill>
                    <a:srgbClr val="C0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  <a:sym typeface="PT Sans Narrow"/>
                </a:endParaRPr>
              </a:p>
            </p:txBody>
          </p:sp>
          <p:sp>
            <p:nvSpPr>
              <p:cNvPr id="123" name="Google Shape;123;g12383564e3b_0_0"/>
              <p:cNvSpPr txBox="1"/>
              <p:nvPr/>
            </p:nvSpPr>
            <p:spPr>
              <a:xfrm>
                <a:off x="399332" y="3066640"/>
                <a:ext cx="3308986" cy="11079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2000" dirty="0">
                    <a:solidFill>
                      <a:srgbClr val="253917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PT Sans Narrow"/>
                  </a:rPr>
                  <a:t>Институты ЕАЭС и Евразийской экономической комиссии </a:t>
                </a:r>
                <a:endParaRPr sz="2000" dirty="0">
                  <a:solidFill>
                    <a:srgbClr val="253917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PT Sans Narrow"/>
                </a:endParaRPr>
              </a:p>
            </p:txBody>
          </p:sp>
        </p:grpSp>
      </p:grpSp>
      <p:sp>
        <p:nvSpPr>
          <p:cNvPr id="124" name="Google Shape;124;g12383564e3b_0_0"/>
          <p:cNvSpPr txBox="1"/>
          <p:nvPr/>
        </p:nvSpPr>
        <p:spPr>
          <a:xfrm>
            <a:off x="262203" y="5203367"/>
            <a:ext cx="3472920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rgbClr val="253917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 Narrow"/>
              </a:rPr>
              <a:t>Представители научно-</a:t>
            </a:r>
            <a:endParaRPr sz="2000" dirty="0">
              <a:solidFill>
                <a:srgbClr val="253917"/>
              </a:solidFill>
              <a:latin typeface="Calibri" panose="020F0502020204030204" pitchFamily="34" charset="0"/>
              <a:cs typeface="Calibri" panose="020F0502020204030204" pitchFamily="34" charset="0"/>
              <a:sym typeface="PT Sans Narrow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rgbClr val="253917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 Narrow"/>
              </a:rPr>
              <a:t>образовательного и бизнес-сообщества</a:t>
            </a:r>
            <a:endParaRPr sz="2000" dirty="0">
              <a:solidFill>
                <a:srgbClr val="253917"/>
              </a:solidFill>
              <a:latin typeface="Calibri" panose="020F0502020204030204" pitchFamily="34" charset="0"/>
              <a:cs typeface="Calibri" panose="020F0502020204030204" pitchFamily="34" charset="0"/>
              <a:sym typeface="PT Sans Narrow"/>
            </a:endParaRPr>
          </a:p>
        </p:txBody>
      </p:sp>
      <p:pic>
        <p:nvPicPr>
          <p:cNvPr id="125" name="Google Shape;125;g12383564e3b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1639119" y="4381560"/>
            <a:ext cx="719089" cy="7190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999C581F-982B-275B-E07A-7A32DF137FC8}"/>
              </a:ext>
            </a:extLst>
          </p:cNvPr>
          <p:cNvGrpSpPr/>
          <p:nvPr/>
        </p:nvGrpSpPr>
        <p:grpSpPr>
          <a:xfrm>
            <a:off x="3850688" y="1556633"/>
            <a:ext cx="4118119" cy="2995288"/>
            <a:chOff x="3861623" y="1452396"/>
            <a:chExt cx="4118119" cy="2995288"/>
          </a:xfrm>
        </p:grpSpPr>
        <p:pic>
          <p:nvPicPr>
            <p:cNvPr id="126" name="Google Shape;126;g12383564e3b_0_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461612" y="1452396"/>
              <a:ext cx="894856" cy="89485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BB49DD81-D2C3-0A97-F743-F496FC0AFAB9}"/>
                </a:ext>
              </a:extLst>
            </p:cNvPr>
            <p:cNvGrpSpPr/>
            <p:nvPr/>
          </p:nvGrpSpPr>
          <p:grpSpPr>
            <a:xfrm>
              <a:off x="3861623" y="2543450"/>
              <a:ext cx="4118119" cy="1904234"/>
              <a:chOff x="3861623" y="2543450"/>
              <a:chExt cx="4118119" cy="1904234"/>
            </a:xfrm>
          </p:grpSpPr>
          <p:sp>
            <p:nvSpPr>
              <p:cNvPr id="127" name="Google Shape;127;g12383564e3b_0_0"/>
              <p:cNvSpPr txBox="1"/>
              <p:nvPr/>
            </p:nvSpPr>
            <p:spPr>
              <a:xfrm>
                <a:off x="3861623" y="2543450"/>
                <a:ext cx="4118119" cy="8617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2200" b="1" dirty="0">
                    <a:solidFill>
                      <a:srgbClr val="C0000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  <a:sym typeface="PT Sans Narrow"/>
                  </a:rPr>
                  <a:t>Механизм мониторинга потребностей </a:t>
                </a:r>
                <a:endParaRPr sz="2200" b="1" dirty="0">
                  <a:solidFill>
                    <a:srgbClr val="C0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8" name="Google Shape;128;g12383564e3b_0_0"/>
              <p:cNvSpPr txBox="1"/>
              <p:nvPr/>
            </p:nvSpPr>
            <p:spPr>
              <a:xfrm>
                <a:off x="4048382" y="3339719"/>
                <a:ext cx="3721317" cy="11079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2000" dirty="0">
                    <a:solidFill>
                      <a:srgbClr val="253917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PT Sans Narrow"/>
                  </a:rPr>
                  <a:t>в подготовке высококвалифицированных специалистов</a:t>
                </a:r>
                <a:endParaRPr sz="2000" dirty="0">
                  <a:solidFill>
                    <a:srgbClr val="253917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PT Sans Narrow"/>
                </a:endParaRPr>
              </a:p>
            </p:txBody>
          </p:sp>
        </p:grp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04E86D63-A911-B810-196C-D1B5920DC78E}"/>
              </a:ext>
            </a:extLst>
          </p:cNvPr>
          <p:cNvGrpSpPr/>
          <p:nvPr/>
        </p:nvGrpSpPr>
        <p:grpSpPr>
          <a:xfrm>
            <a:off x="7968807" y="1556633"/>
            <a:ext cx="3824770" cy="4534171"/>
            <a:chOff x="7979742" y="1452396"/>
            <a:chExt cx="3824770" cy="4534171"/>
          </a:xfrm>
        </p:grpSpPr>
        <p:pic>
          <p:nvPicPr>
            <p:cNvPr id="129" name="Google Shape;129;g12383564e3b_0_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9444699" y="1452396"/>
              <a:ext cx="894856" cy="89485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30" name="Google Shape;130;g12383564e3b_0_0"/>
            <p:cNvSpPr txBox="1"/>
            <p:nvPr/>
          </p:nvSpPr>
          <p:spPr>
            <a:xfrm>
              <a:off x="8676968" y="2543450"/>
              <a:ext cx="2430319" cy="8617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200" b="1" dirty="0">
                  <a:solidFill>
                    <a:srgbClr val="C0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  <a:sym typeface="PT Sans Narrow"/>
                </a:rPr>
                <a:t>Координатор и площадка</a:t>
              </a:r>
              <a:endParaRPr sz="22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1" name="Google Shape;131;g12383564e3b_0_0"/>
            <p:cNvSpPr txBox="1"/>
            <p:nvPr/>
          </p:nvSpPr>
          <p:spPr>
            <a:xfrm>
              <a:off x="7979742" y="3339719"/>
              <a:ext cx="3824770" cy="26468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 dirty="0">
                  <a:solidFill>
                    <a:srgbClr val="253917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PT Sans Narrow"/>
                </a:rPr>
                <a:t>по организации взаимовыгодного сетевого партнерства ведущих университетов, НИИ, компаний и предприятий сельского хозяйства стран ЕАЭС в интересах развития экономики стран Союза</a:t>
              </a:r>
              <a:endParaRPr sz="2000" dirty="0">
                <a:solidFill>
                  <a:srgbClr val="253917"/>
                </a:solidFill>
                <a:latin typeface="Calibri" panose="020F0502020204030204" pitchFamily="34" charset="0"/>
                <a:cs typeface="Calibri" panose="020F0502020204030204" pitchFamily="34" charset="0"/>
                <a:sym typeface="PT Sans Narrow"/>
              </a:endParaRPr>
            </a:p>
          </p:txBody>
        </p:sp>
      </p:grp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A57EA70-5FFC-81B0-2245-7E2D897720E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09661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71660364-9815-6F73-40E0-78152B951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Двустороннее межуниверситетское сотрудничество в рамках деятельности Ассоциации вузов России и Беларуси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774D4A4-B98E-FF59-2CBA-22567DCF6B1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8026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12383565451_0_59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dirty="0">
                <a:sym typeface="PT Sans Narrow"/>
              </a:rPr>
              <a:t>Направления деятельности 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ED6F2BB2-FDF4-4CF1-9F56-ECABCFCE959E}"/>
              </a:ext>
            </a:extLst>
          </p:cNvPr>
          <p:cNvGrpSpPr/>
          <p:nvPr/>
        </p:nvGrpSpPr>
        <p:grpSpPr>
          <a:xfrm>
            <a:off x="1835610" y="1475619"/>
            <a:ext cx="8520781" cy="4462760"/>
            <a:chOff x="2028938" y="1543353"/>
            <a:chExt cx="8520781" cy="4462760"/>
          </a:xfrm>
        </p:grpSpPr>
        <p:pic>
          <p:nvPicPr>
            <p:cNvPr id="197" name="Google Shape;197;g12383565451_0_5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028938" y="1634713"/>
              <a:ext cx="1191933" cy="114943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98" name="Google Shape;198;g12383565451_0_5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182525" y="3533006"/>
              <a:ext cx="888144" cy="88814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99" name="Google Shape;199;g12383565451_0_5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182525" y="4860028"/>
              <a:ext cx="888144" cy="88814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E5D8DEC3-4BC0-C79E-E1BF-8C1AE18001AA}"/>
                </a:ext>
              </a:extLst>
            </p:cNvPr>
            <p:cNvSpPr/>
            <p:nvPr/>
          </p:nvSpPr>
          <p:spPr>
            <a:xfrm>
              <a:off x="3566615" y="1543353"/>
              <a:ext cx="6983104" cy="44627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ru-RU" sz="2400" b="1" dirty="0">
                  <a:solidFill>
                    <a:srgbClr val="C0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Знак качества программ </a:t>
              </a:r>
              <a:r>
                <a:rPr lang="ru-RU" sz="2400" dirty="0">
                  <a:solidFill>
                    <a:srgbClr val="25391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– Евразийское образовательное одобрение (ЕОО) – курсы и программы, официально одобренные Евразийским сетевым университетом ЕАЭС</a:t>
              </a:r>
            </a:p>
            <a:p>
              <a:pPr>
                <a:spcBef>
                  <a:spcPts val="600"/>
                </a:spcBef>
              </a:pPr>
              <a:endParaRPr lang="ru-RU" sz="2400" dirty="0">
                <a:solidFill>
                  <a:srgbClr val="253917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spcBef>
                  <a:spcPts val="600"/>
                </a:spcBef>
              </a:pPr>
              <a:r>
                <a:rPr lang="ru-RU" sz="2400" dirty="0">
                  <a:solidFill>
                    <a:srgbClr val="25391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Форумы, круглые столы, вебинары как </a:t>
              </a:r>
              <a:r>
                <a:rPr lang="ru-RU" sz="2400" b="1" dirty="0">
                  <a:solidFill>
                    <a:srgbClr val="C0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площадка взаимодействия</a:t>
              </a:r>
              <a:r>
                <a:rPr lang="ru-RU" sz="2400" b="1" dirty="0">
                  <a:solidFill>
                    <a:srgbClr val="253917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ru-RU" sz="2400" dirty="0">
                  <a:solidFill>
                    <a:srgbClr val="25391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ЕАЭС</a:t>
              </a:r>
            </a:p>
            <a:p>
              <a:pPr>
                <a:spcBef>
                  <a:spcPts val="600"/>
                </a:spcBef>
              </a:pPr>
              <a:endParaRPr lang="ru-RU" sz="2400" dirty="0">
                <a:solidFill>
                  <a:srgbClr val="253917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spcBef>
                  <a:spcPts val="600"/>
                </a:spcBef>
              </a:pPr>
              <a:r>
                <a:rPr lang="ru-RU" sz="2400" dirty="0">
                  <a:solidFill>
                    <a:srgbClr val="25391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Разработка курсов и учебных программ по </a:t>
              </a:r>
              <a:r>
                <a:rPr lang="ru-RU" sz="2400" b="1" dirty="0">
                  <a:solidFill>
                    <a:srgbClr val="C0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евразийской интеграции </a:t>
              </a:r>
              <a:r>
                <a:rPr lang="ru-RU" sz="2400" dirty="0">
                  <a:solidFill>
                    <a:srgbClr val="25391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и по отдельным направлениям деятельности ЕАЭС</a:t>
              </a:r>
            </a:p>
          </p:txBody>
        </p:sp>
      </p:grp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F1A3171-E915-C5DA-2741-7E6F8301140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382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2383565451_0_77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C</a:t>
            </a:r>
            <a:r>
              <a:rPr lang="ru-RU" dirty="0" err="1"/>
              <a:t>оздание</a:t>
            </a:r>
            <a:r>
              <a:rPr lang="ru-RU" dirty="0"/>
              <a:t> Евразийского сетевого университета </a:t>
            </a:r>
            <a:endParaRPr lang="ru-RU" dirty="0">
              <a:sym typeface="PT Sans Narrow"/>
            </a:endParaRPr>
          </a:p>
        </p:txBody>
      </p:sp>
      <p:pic>
        <p:nvPicPr>
          <p:cNvPr id="1026" name="Picture 2" descr="https://www.msu.ru/upload/r-img/2022/05/20220525-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07"/>
          <a:stretch/>
        </p:blipFill>
        <p:spPr bwMode="auto">
          <a:xfrm>
            <a:off x="5015086" y="2843626"/>
            <a:ext cx="3086923" cy="37202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57904" y="3792574"/>
            <a:ext cx="468190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000" dirty="0">
                <a:solidFill>
                  <a:srgbClr val="2539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Совещание ректоров вузов государств-членов ЕАЭС по вопросам создания Евразийского сетевого университета. Подписание Меморандума о взаимопонимании по созданию Евразийского сетевого университета для образовательных организаций государств – членов ЕАЭС (25 мая 2022 года, г. Бишкек)</a:t>
            </a:r>
          </a:p>
        </p:txBody>
      </p:sp>
      <p:pic>
        <p:nvPicPr>
          <p:cNvPr id="1030" name="Picture 6" descr="Сетевой универ Участники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2" r="8153"/>
          <a:stretch/>
        </p:blipFill>
        <p:spPr bwMode="auto">
          <a:xfrm>
            <a:off x="8207298" y="2843626"/>
            <a:ext cx="3702203" cy="37364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Сетевой универ МГУ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9" t="9769" r="20735" b="32205"/>
          <a:stretch/>
        </p:blipFill>
        <p:spPr bwMode="auto">
          <a:xfrm>
            <a:off x="434772" y="1107638"/>
            <a:ext cx="4226439" cy="24523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39809" y="975674"/>
            <a:ext cx="662410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000" dirty="0">
                <a:solidFill>
                  <a:srgbClr val="2539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Встреча президента Российского Союза ректоров, ректора МГУ академика В.А.</a:t>
            </a:r>
            <a:r>
              <a:rPr lang="en-US" sz="2000" dirty="0">
                <a:solidFill>
                  <a:srgbClr val="2539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dirty="0">
                <a:solidFill>
                  <a:srgbClr val="2539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Садовничего с членом Коллегии (министром) по интеграции и макроэкономике Евразийской экономической комиссии С.Ю. Глазьевым (27 апреля 2022 года, МГУ)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934D101-D035-E9F7-634D-78A6ADD2234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3037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31E87E81-5E3C-ADDC-1390-D7720F6C4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Международная ассоциация академий наук </a:t>
            </a:r>
          </a:p>
        </p:txBody>
      </p:sp>
      <p:pic>
        <p:nvPicPr>
          <p:cNvPr id="8" name="Объект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684" y="1773318"/>
            <a:ext cx="7919844" cy="38485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09" y="1122616"/>
            <a:ext cx="5862816" cy="28532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215" y="307900"/>
            <a:ext cx="1686312" cy="1686312"/>
          </a:xfrm>
          <a:prstGeom prst="ellipse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02" y="4112485"/>
            <a:ext cx="3510613" cy="24433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4248615" y="5818442"/>
            <a:ext cx="73301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2539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Заседание Совета Международной ассоциации академий наук </a:t>
            </a:r>
          </a:p>
          <a:p>
            <a:pPr algn="ctr"/>
            <a:r>
              <a:rPr lang="ru-RU" sz="2000" dirty="0">
                <a:solidFill>
                  <a:srgbClr val="2539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(28 сентября 2022 года)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84B40B6-00EC-E75E-0BDD-BE8B6091D19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08652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31E87E81-5E3C-ADDC-1390-D7720F6C4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Международные форумы ректоров</a:t>
            </a:r>
          </a:p>
        </p:txBody>
      </p:sp>
      <p:pic>
        <p:nvPicPr>
          <p:cNvPr id="339" name="Google Shape;339;g12be037372f_0_19"/>
          <p:cNvPicPr preferRelativeResize="0"/>
          <p:nvPr/>
        </p:nvPicPr>
        <p:blipFill rotWithShape="1">
          <a:blip r:embed="rId3">
            <a:alphaModFix/>
          </a:blip>
          <a:srcRect b="8494"/>
          <a:stretch/>
        </p:blipFill>
        <p:spPr>
          <a:xfrm>
            <a:off x="1529104" y="1133413"/>
            <a:ext cx="9133792" cy="45911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57EFEB7-54B0-D5B7-03AE-6675E89B439C}"/>
              </a:ext>
            </a:extLst>
          </p:cNvPr>
          <p:cNvSpPr/>
          <p:nvPr/>
        </p:nvSpPr>
        <p:spPr>
          <a:xfrm>
            <a:off x="1190875" y="5934737"/>
            <a:ext cx="98102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rgbClr val="2539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Начиная с </a:t>
            </a:r>
            <a:r>
              <a:rPr lang="ru-RU" sz="18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2000</a:t>
            </a:r>
            <a:r>
              <a:rPr lang="ru-RU" sz="1800" dirty="0">
                <a:solidFill>
                  <a:srgbClr val="2539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года было проведено более </a:t>
            </a:r>
            <a:r>
              <a:rPr lang="ru-RU" sz="18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sz="18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ru-RU" sz="1800" dirty="0">
                <a:solidFill>
                  <a:srgbClr val="2539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Форумов ректоров университетов России и других стран с участием около </a:t>
            </a:r>
            <a:r>
              <a:rPr lang="ru-RU" sz="18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5 000 </a:t>
            </a:r>
            <a:r>
              <a:rPr lang="ru-RU" sz="1800" dirty="0">
                <a:solidFill>
                  <a:srgbClr val="2539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ректоров и представителей университетов 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A1257CB-695F-8D4A-DC0E-8BFD254CB85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21067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12be037372f_0_40"/>
          <p:cNvSpPr txBox="1"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dirty="0"/>
              <a:t>Форумы ректоров университетов России и стран евразийского пространства (состоялись в 2022 г.)</a:t>
            </a:r>
          </a:p>
        </p:txBody>
      </p:sp>
      <p:sp>
        <p:nvSpPr>
          <p:cNvPr id="360" name="Google Shape;360;g12be037372f_0_40"/>
          <p:cNvSpPr txBox="1"/>
          <p:nvPr/>
        </p:nvSpPr>
        <p:spPr>
          <a:xfrm>
            <a:off x="221014" y="5047488"/>
            <a:ext cx="5111835" cy="1538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342900">
              <a:buFont typeface="Wingdings" pitchFamily="2" charset="2"/>
              <a:buChar char="ü"/>
            </a:pPr>
            <a:r>
              <a:rPr lang="ru-RU" sz="2200" b="1" dirty="0">
                <a:solidFill>
                  <a:srgbClr val="2539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Century Schoolbook"/>
              </a:rPr>
              <a:t>Второй Форум ректоров университетов Российской Федерации и Киргизской Республики </a:t>
            </a:r>
            <a:r>
              <a:rPr lang="ru-RU" sz="2200" dirty="0">
                <a:solidFill>
                  <a:srgbClr val="253917"/>
                </a:solidFill>
                <a:latin typeface="Calibri" panose="020F0502020204030204" pitchFamily="34" charset="0"/>
                <a:cs typeface="Calibri" panose="020F0502020204030204" pitchFamily="34" charset="0"/>
                <a:sym typeface="Century Schoolbook"/>
              </a:rPr>
              <a:t>(8-9 июня 2022 года, г. Екатеринбург)</a:t>
            </a:r>
            <a:endParaRPr sz="2200" dirty="0">
              <a:solidFill>
                <a:srgbClr val="25391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7" name="Google Shape;367;g12be037372f_0_40"/>
          <p:cNvSpPr txBox="1"/>
          <p:nvPr/>
        </p:nvSpPr>
        <p:spPr>
          <a:xfrm>
            <a:off x="5467545" y="1221514"/>
            <a:ext cx="6394331" cy="120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200" b="1" dirty="0">
                <a:solidFill>
                  <a:srgbClr val="2539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Первый образовательный форум образовательных организаций РФ, ДНР и ЛНР </a:t>
            </a:r>
            <a:br>
              <a:rPr lang="ru-RU" sz="2200" dirty="0">
                <a:solidFill>
                  <a:srgbClr val="253917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200" dirty="0">
                <a:solidFill>
                  <a:srgbClr val="2539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(3-5 июня 2022 года, Ростов-на-Дону)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545" y="2591943"/>
            <a:ext cx="6416633" cy="39832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6" r="4438"/>
          <a:stretch/>
        </p:blipFill>
        <p:spPr>
          <a:xfrm>
            <a:off x="330124" y="1221513"/>
            <a:ext cx="5002725" cy="37203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1" t="32367"/>
          <a:stretch/>
        </p:blipFill>
        <p:spPr>
          <a:xfrm>
            <a:off x="2932769" y="3196433"/>
            <a:ext cx="2310869" cy="16450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DDB8635C-B8C5-BA38-D572-D5A51F66019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933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Форумы ректоров университетов России и зарубежных стран (запланированы на осень 2022 год)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2015A22-5FB2-CC56-0C8E-C91593B0FDC8}"/>
              </a:ext>
            </a:extLst>
          </p:cNvPr>
          <p:cNvSpPr/>
          <p:nvPr/>
        </p:nvSpPr>
        <p:spPr>
          <a:xfrm>
            <a:off x="1307481" y="1956576"/>
            <a:ext cx="9577039" cy="346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800"/>
              </a:spcBef>
              <a:buFont typeface="Wingdings" pitchFamily="2" charset="2"/>
              <a:buChar char="v"/>
            </a:pPr>
            <a:r>
              <a:rPr lang="en" sz="2400" dirty="0">
                <a:solidFill>
                  <a:srgbClr val="2539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III </a:t>
            </a:r>
            <a:r>
              <a:rPr lang="ru-RU" sz="2400" dirty="0">
                <a:solidFill>
                  <a:srgbClr val="2539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Российско-Узбекский образовательный форум</a:t>
            </a:r>
          </a:p>
          <a:p>
            <a:pPr marL="342900" indent="-342900">
              <a:spcBef>
                <a:spcPts val="1800"/>
              </a:spcBef>
              <a:buFont typeface="Wingdings" pitchFamily="2" charset="2"/>
              <a:buChar char="v"/>
            </a:pPr>
            <a:r>
              <a:rPr lang="en" sz="2400" dirty="0">
                <a:solidFill>
                  <a:srgbClr val="2539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 </a:t>
            </a:r>
            <a:r>
              <a:rPr lang="ru-RU" sz="2400" dirty="0">
                <a:solidFill>
                  <a:srgbClr val="2539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Форум ректоров вузов России и Исламской Республики Иран</a:t>
            </a:r>
          </a:p>
          <a:p>
            <a:pPr marL="342900" indent="-342900">
              <a:spcBef>
                <a:spcPts val="1800"/>
              </a:spcBef>
              <a:buFont typeface="Wingdings" pitchFamily="2" charset="2"/>
              <a:buChar char="v"/>
            </a:pPr>
            <a:r>
              <a:rPr lang="ru-RU" sz="2400" dirty="0">
                <a:solidFill>
                  <a:srgbClr val="2539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Форум ректоров университетов России и Египта </a:t>
            </a:r>
          </a:p>
          <a:p>
            <a:pPr marL="342900" indent="-342900">
              <a:spcBef>
                <a:spcPts val="1800"/>
              </a:spcBef>
              <a:buFont typeface="Wingdings" pitchFamily="2" charset="2"/>
              <a:buChar char="v"/>
            </a:pPr>
            <a:r>
              <a:rPr lang="ru-RU" sz="2400" dirty="0">
                <a:solidFill>
                  <a:srgbClr val="2539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Форум ректоров университетов России и Вьетнама</a:t>
            </a:r>
          </a:p>
          <a:p>
            <a:pPr marL="342900" indent="-342900">
              <a:spcBef>
                <a:spcPts val="1800"/>
              </a:spcBef>
              <a:buFont typeface="Wingdings" pitchFamily="2" charset="2"/>
              <a:buChar char="v"/>
            </a:pPr>
            <a:r>
              <a:rPr lang="ru-RU" sz="2400" dirty="0">
                <a:solidFill>
                  <a:srgbClr val="2539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Заседание Международной ассоциации академий наук </a:t>
            </a:r>
          </a:p>
          <a:p>
            <a:pPr marL="342900" indent="-342900">
              <a:spcBef>
                <a:spcPts val="1800"/>
              </a:spcBef>
              <a:buFont typeface="Wingdings" pitchFamily="2" charset="2"/>
              <a:buChar char="v"/>
            </a:pPr>
            <a:r>
              <a:rPr lang="en" sz="2400" dirty="0">
                <a:solidFill>
                  <a:srgbClr val="2539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III </a:t>
            </a:r>
            <a:r>
              <a:rPr lang="ru-RU" sz="2400" dirty="0">
                <a:solidFill>
                  <a:srgbClr val="2539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Форум Федерации ректоров российских и арабских университетов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92E356-F838-D5B5-3EAF-D1F2926D499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35726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253917"/>
              </a:buClr>
              <a:buSzPts val="4800"/>
              <a:buFont typeface="Cambria"/>
              <a:buNone/>
            </a:pPr>
            <a:r>
              <a:rPr lang="ru-RU" sz="3600" dirty="0"/>
              <a:t>Общегосударственные инициативы и проекты Российского Союза ректоров</a:t>
            </a:r>
            <a:endParaRPr sz="3600" i="1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5657FBB-E9EC-C68B-33E2-6BEF8AB73C1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1695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DA8D8DC-E0A0-4A74-A004-D809D2BA64CC}"/>
              </a:ext>
            </a:extLst>
          </p:cNvPr>
          <p:cNvSpPr/>
          <p:nvPr/>
        </p:nvSpPr>
        <p:spPr>
          <a:xfrm>
            <a:off x="2270393" y="1353304"/>
            <a:ext cx="380043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200" dirty="0">
                <a:solidFill>
                  <a:srgbClr val="253917"/>
                </a:solidFill>
                <a:latin typeface="+mn-lt"/>
                <a:cs typeface="Calibri" panose="020F0502020204030204" pitchFamily="34" charset="0"/>
              </a:rPr>
              <a:t>Появление национального рейтинга </a:t>
            </a:r>
            <a:r>
              <a:rPr lang="ru-RU" sz="2200" b="1" dirty="0">
                <a:solidFill>
                  <a:srgbClr val="2539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Calibri" panose="020F0502020204030204" pitchFamily="34" charset="0"/>
              </a:rPr>
              <a:t>100 лучших вузов России</a:t>
            </a:r>
            <a:r>
              <a:rPr lang="ru-RU" sz="2200" dirty="0">
                <a:solidFill>
                  <a:srgbClr val="253917"/>
                </a:solidFill>
                <a:latin typeface="+mn-lt"/>
                <a:cs typeface="Calibri" panose="020F0502020204030204" pitchFamily="34" charset="0"/>
              </a:rPr>
              <a:t>.</a:t>
            </a:r>
            <a:endParaRPr lang="en-US" sz="2200" dirty="0">
              <a:solidFill>
                <a:srgbClr val="253917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DA8D8DC-E0A0-4A74-A004-D809D2BA64CC}"/>
              </a:ext>
            </a:extLst>
          </p:cNvPr>
          <p:cNvSpPr>
            <a:spLocks noChangeAspect="1"/>
          </p:cNvSpPr>
          <p:nvPr/>
        </p:nvSpPr>
        <p:spPr>
          <a:xfrm>
            <a:off x="521460" y="1353304"/>
            <a:ext cx="1938500" cy="442035"/>
          </a:xfrm>
          <a:prstGeom prst="rect">
            <a:avLst/>
          </a:prstGeom>
        </p:spPr>
        <p:txBody>
          <a:bodyPr wrap="square" lIns="72000" tIns="36000" rIns="72000" bIns="3600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Calibri" panose="020F0502020204030204" pitchFamily="34" charset="0"/>
              </a:rPr>
              <a:t>2012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DA8D8DC-E0A0-4A74-A004-D809D2BA64CC}"/>
              </a:ext>
            </a:extLst>
          </p:cNvPr>
          <p:cNvSpPr>
            <a:spLocks noChangeAspect="1"/>
          </p:cNvSpPr>
          <p:nvPr/>
        </p:nvSpPr>
        <p:spPr>
          <a:xfrm>
            <a:off x="521460" y="2685668"/>
            <a:ext cx="1938500" cy="442035"/>
          </a:xfrm>
          <a:prstGeom prst="rect">
            <a:avLst/>
          </a:prstGeom>
        </p:spPr>
        <p:txBody>
          <a:bodyPr wrap="square" lIns="72000" tIns="36000" rIns="72000" bIns="3600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Calibri" panose="020F0502020204030204" pitchFamily="34" charset="0"/>
              </a:rPr>
              <a:t>2013-2016</a:t>
            </a:r>
            <a:endParaRPr lang="en-US" sz="2400" b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  <a:cs typeface="Calibri" panose="020F050202020403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DA8D8DC-E0A0-4A74-A004-D809D2BA64CC}"/>
              </a:ext>
            </a:extLst>
          </p:cNvPr>
          <p:cNvSpPr/>
          <p:nvPr/>
        </p:nvSpPr>
        <p:spPr>
          <a:xfrm>
            <a:off x="2270393" y="2686110"/>
            <a:ext cx="424706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200" dirty="0">
                <a:solidFill>
                  <a:srgbClr val="253917"/>
                </a:solidFill>
                <a:latin typeface="+mn-lt"/>
                <a:cs typeface="Calibri" panose="020F0502020204030204" pitchFamily="34" charset="0"/>
              </a:rPr>
              <a:t>Рейтинг 100 лучших вузов России успешно </a:t>
            </a:r>
            <a:r>
              <a:rPr lang="ru-RU" sz="2200" b="1" dirty="0">
                <a:solidFill>
                  <a:srgbClr val="2539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Calibri" panose="020F0502020204030204" pitchFamily="34" charset="0"/>
              </a:rPr>
              <a:t>прошел процедуру аудита </a:t>
            </a:r>
            <a:r>
              <a:rPr lang="en-US" sz="2200" b="1" dirty="0">
                <a:solidFill>
                  <a:srgbClr val="2539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Calibri" panose="020F0502020204030204" pitchFamily="34" charset="0"/>
              </a:rPr>
              <a:t>IREG Observatory</a:t>
            </a:r>
            <a:r>
              <a:rPr lang="ru-RU" sz="2200" dirty="0">
                <a:solidFill>
                  <a:srgbClr val="253917"/>
                </a:solidFill>
                <a:latin typeface="+mn-lt"/>
                <a:cs typeface="Calibri" panose="020F0502020204030204" pitchFamily="34" charset="0"/>
              </a:rPr>
              <a:t>. </a:t>
            </a:r>
            <a:endParaRPr lang="en-US" sz="2200" dirty="0">
              <a:solidFill>
                <a:srgbClr val="253917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9DA8D8DC-E0A0-4A74-A004-D809D2BA64CC}"/>
              </a:ext>
            </a:extLst>
          </p:cNvPr>
          <p:cNvSpPr>
            <a:spLocks noChangeAspect="1"/>
          </p:cNvSpPr>
          <p:nvPr/>
        </p:nvSpPr>
        <p:spPr>
          <a:xfrm>
            <a:off x="521460" y="4025918"/>
            <a:ext cx="1938500" cy="442035"/>
          </a:xfrm>
          <a:prstGeom prst="rect">
            <a:avLst/>
          </a:prstGeom>
        </p:spPr>
        <p:txBody>
          <a:bodyPr wrap="square" lIns="72000" tIns="36000" rIns="72000" bIns="3600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Calibri" panose="020F0502020204030204" pitchFamily="34" charset="0"/>
              </a:rPr>
              <a:t>2016-2019</a:t>
            </a:r>
            <a:endParaRPr lang="en-US" sz="2400" b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  <a:cs typeface="Calibri" panose="020F0502020204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70393" y="4025918"/>
            <a:ext cx="866094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200" dirty="0">
                <a:solidFill>
                  <a:srgbClr val="253917"/>
                </a:solidFill>
                <a:latin typeface="+mn-lt"/>
                <a:cs typeface="Calibri" panose="020F0502020204030204" pitchFamily="34" charset="0"/>
              </a:rPr>
              <a:t>Рейтинг </a:t>
            </a:r>
            <a:r>
              <a:rPr lang="ru-RU" sz="2200" b="1" dirty="0">
                <a:solidFill>
                  <a:srgbClr val="2539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Calibri" panose="020F0502020204030204" pitchFamily="34" charset="0"/>
              </a:rPr>
              <a:t>прошел проверку</a:t>
            </a:r>
            <a:r>
              <a:rPr lang="ru-RU" sz="2200" b="1" dirty="0">
                <a:solidFill>
                  <a:srgbClr val="253917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ru-RU" sz="2200" dirty="0">
                <a:solidFill>
                  <a:srgbClr val="253917"/>
                </a:solidFill>
                <a:latin typeface="+mn-lt"/>
                <a:cs typeface="Calibri" panose="020F0502020204030204" pitchFamily="34" charset="0"/>
              </a:rPr>
              <a:t>ведущей </a:t>
            </a:r>
            <a:br>
              <a:rPr lang="ru-RU" sz="2200" dirty="0">
                <a:solidFill>
                  <a:srgbClr val="253917"/>
                </a:solidFill>
                <a:latin typeface="+mn-lt"/>
                <a:cs typeface="Calibri" panose="020F0502020204030204" pitchFamily="34" charset="0"/>
              </a:rPr>
            </a:br>
            <a:r>
              <a:rPr lang="ru-RU" sz="2200" dirty="0">
                <a:solidFill>
                  <a:srgbClr val="253917"/>
                </a:solidFill>
                <a:latin typeface="+mn-lt"/>
                <a:cs typeface="Calibri" panose="020F0502020204030204" pitchFamily="34" charset="0"/>
              </a:rPr>
              <a:t>аудиторско-консалтинговой компании мира </a:t>
            </a:r>
            <a:r>
              <a:rPr lang="en-US" sz="2200" b="1" dirty="0">
                <a:solidFill>
                  <a:srgbClr val="2539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Calibri" panose="020F0502020204030204" pitchFamily="34" charset="0"/>
              </a:rPr>
              <a:t>PricewaterhouseCoopers</a:t>
            </a:r>
            <a:r>
              <a:rPr lang="ru-RU" sz="2200" dirty="0">
                <a:solidFill>
                  <a:srgbClr val="253917"/>
                </a:solidFill>
                <a:latin typeface="+mn-lt"/>
                <a:cs typeface="Calibri" panose="020F0502020204030204" pitchFamily="34" charset="0"/>
              </a:rPr>
              <a:t> и получил положительное заключение. 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9DA8D8DC-E0A0-4A74-A004-D809D2BA64CC}"/>
              </a:ext>
            </a:extLst>
          </p:cNvPr>
          <p:cNvSpPr>
            <a:spLocks noChangeAspect="1"/>
          </p:cNvSpPr>
          <p:nvPr/>
        </p:nvSpPr>
        <p:spPr>
          <a:xfrm>
            <a:off x="521460" y="5375767"/>
            <a:ext cx="1938501" cy="442035"/>
          </a:xfrm>
          <a:prstGeom prst="rect">
            <a:avLst/>
          </a:prstGeom>
        </p:spPr>
        <p:txBody>
          <a:bodyPr wrap="square" lIns="72000" tIns="36000" rIns="72000" bIns="3600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Calibri" panose="020F0502020204030204" pitchFamily="34" charset="0"/>
              </a:rPr>
              <a:t>2019-2022</a:t>
            </a:r>
            <a:endParaRPr lang="en-US" sz="2400" b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  <a:cs typeface="Calibri" panose="020F0502020204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70749" y="5375767"/>
            <a:ext cx="762039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200" dirty="0">
                <a:solidFill>
                  <a:srgbClr val="253917"/>
                </a:solidFill>
                <a:latin typeface="+mn-lt"/>
                <a:cs typeface="Calibri" panose="020F0502020204030204" pitchFamily="34" charset="0"/>
              </a:rPr>
              <a:t>Завершено создание </a:t>
            </a:r>
            <a:r>
              <a:rPr lang="ru-RU" sz="2200" b="1" dirty="0">
                <a:solidFill>
                  <a:srgbClr val="2539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Calibri" panose="020F0502020204030204" pitchFamily="34" charset="0"/>
              </a:rPr>
              <a:t>экосистемы рейтингов «Три миссии университета»</a:t>
            </a:r>
            <a:r>
              <a:rPr lang="ru-RU" sz="2200" dirty="0">
                <a:solidFill>
                  <a:srgbClr val="2539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Calibri" panose="020F0502020204030204" pitchFamily="34" charset="0"/>
              </a:rPr>
              <a:t>. </a:t>
            </a:r>
            <a:r>
              <a:rPr lang="ru-RU" sz="2200" dirty="0">
                <a:solidFill>
                  <a:srgbClr val="253917"/>
                </a:solidFill>
                <a:latin typeface="+mn-lt"/>
                <a:cs typeface="Calibri" panose="020F0502020204030204" pitchFamily="34" charset="0"/>
              </a:rPr>
              <a:t>Рейтинг-2021 включает </a:t>
            </a:r>
            <a:r>
              <a:rPr lang="ru-RU" sz="22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Calibri" panose="020F0502020204030204" pitchFamily="34" charset="0"/>
              </a:rPr>
              <a:t>топ-1650</a:t>
            </a:r>
            <a:r>
              <a:rPr lang="ru-RU" sz="2200" dirty="0">
                <a:solidFill>
                  <a:srgbClr val="253917"/>
                </a:solidFill>
                <a:latin typeface="+mn-lt"/>
                <a:cs typeface="Calibri" panose="020F0502020204030204" pitchFamily="34" charset="0"/>
              </a:rPr>
              <a:t> университетов из </a:t>
            </a:r>
            <a:r>
              <a:rPr lang="ru-RU" sz="22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Calibri" panose="020F0502020204030204" pitchFamily="34" charset="0"/>
              </a:rPr>
              <a:t>97</a:t>
            </a:r>
            <a:r>
              <a:rPr lang="ru-RU" sz="2200" dirty="0">
                <a:solidFill>
                  <a:srgbClr val="253917"/>
                </a:solidFill>
                <a:latin typeface="+mn-lt"/>
                <a:cs typeface="Calibri" panose="020F0502020204030204" pitchFamily="34" charset="0"/>
              </a:rPr>
              <a:t> стран мира.</a:t>
            </a:r>
            <a:endParaRPr lang="en-US" sz="2200" dirty="0">
              <a:solidFill>
                <a:srgbClr val="253917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14" name="Google Shape;299;p17"/>
          <p:cNvSpPr txBox="1"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dirty="0"/>
              <a:t>Международный рейтинг </a:t>
            </a:r>
            <a:br>
              <a:rPr lang="ru-RU" dirty="0"/>
            </a:br>
            <a:r>
              <a:rPr lang="ru-RU" dirty="0"/>
              <a:t>«Три миссии университета» 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2D8E108-2817-4BF8-B237-86ABBE202D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64" r="5806"/>
          <a:stretch/>
        </p:blipFill>
        <p:spPr>
          <a:xfrm>
            <a:off x="6735309" y="381833"/>
            <a:ext cx="5075291" cy="34122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EE6C208-2E31-6A6F-DFB6-641789E9D62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2437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12C0837-12EA-B3FE-D009-EE68B6BE64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70" y="2337198"/>
            <a:ext cx="6066120" cy="42539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Научно-образовательные консорциумы «Вернадский»</a:t>
            </a:r>
          </a:p>
        </p:txBody>
      </p:sp>
      <p:pic>
        <p:nvPicPr>
          <p:cNvPr id="49" name="Picture 2" descr="https://www.msu.ru/upload/iblock/310/20180426_02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2" t="8192" r="9081" b="20605"/>
          <a:stretch/>
        </p:blipFill>
        <p:spPr bwMode="auto">
          <a:xfrm>
            <a:off x="6558455" y="1125084"/>
            <a:ext cx="5343679" cy="30590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Прямоугольник 50"/>
          <p:cNvSpPr/>
          <p:nvPr/>
        </p:nvSpPr>
        <p:spPr>
          <a:xfrm>
            <a:off x="6480343" y="4344345"/>
            <a:ext cx="51951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>
                <a:solidFill>
                  <a:srgbClr val="2539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«Российские университеты призваны стать центрами развития технологий и кадров, интеллектуальными локомотивами для отраслей экономики и регионов»</a:t>
            </a:r>
          </a:p>
          <a:p>
            <a:pPr algn="r"/>
            <a:r>
              <a:rPr lang="ru-RU" sz="2000" dirty="0">
                <a:solidFill>
                  <a:srgbClr val="2539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В. В. Путин</a:t>
            </a:r>
          </a:p>
          <a:p>
            <a:pPr algn="r"/>
            <a:r>
              <a:rPr lang="ru-RU" sz="2000" dirty="0">
                <a:solidFill>
                  <a:srgbClr val="2539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XI съезд Российского Союза ректоров, </a:t>
            </a:r>
          </a:p>
          <a:p>
            <a:pPr algn="r"/>
            <a:r>
              <a:rPr lang="ru-RU" sz="2000" dirty="0">
                <a:solidFill>
                  <a:srgbClr val="2539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26 апреля 2018 года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427325" y="1049404"/>
            <a:ext cx="579189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rgbClr val="25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Цель</a:t>
            </a:r>
            <a:r>
              <a:rPr lang="ru-RU" sz="2200" dirty="0">
                <a:solidFill>
                  <a:srgbClr val="2539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повышение роли университетов </a:t>
            </a:r>
            <a:br>
              <a:rPr lang="ru-RU" sz="2200" dirty="0">
                <a:solidFill>
                  <a:srgbClr val="253917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200" dirty="0">
                <a:solidFill>
                  <a:srgbClr val="2539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научно-технологическом и социально-экономическом развитии регионов России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D4C451-60D6-4C0F-7FA5-2756CF31B06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50195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Всероссийский фестиваль NAUKA 0+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084" y="1184996"/>
            <a:ext cx="2269722" cy="28927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5285" y="4077775"/>
            <a:ext cx="3894993" cy="25976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2431" y="1199803"/>
            <a:ext cx="3737485" cy="27671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3815" y="3966919"/>
            <a:ext cx="3786101" cy="27085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1805" y="1188634"/>
            <a:ext cx="4322079" cy="28891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084" y="4077778"/>
            <a:ext cx="3164908" cy="25976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91A9ED5F-7A3B-9443-A74A-2C6B035DA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460" y="1184996"/>
            <a:ext cx="1958594" cy="29368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518FF420-7DCA-7340-BB0A-4DC37DD07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551" y="4077777"/>
            <a:ext cx="2239881" cy="25976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0F4DD94-B0D6-6785-366E-CAF1EA74132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3253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8"/>
          <p:cNvSpPr/>
          <p:nvPr/>
        </p:nvSpPr>
        <p:spPr>
          <a:xfrm>
            <a:off x="841695" y="4436656"/>
            <a:ext cx="6328539" cy="1783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lvl="0" algn="ctr"/>
            <a:r>
              <a:rPr lang="ru-RU" sz="22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VI Форум регионов России и Беларуси </a:t>
            </a:r>
          </a:p>
          <a:p>
            <a:pPr lvl="0" algn="ctr"/>
            <a:r>
              <a:rPr lang="ru-RU" sz="2200" dirty="0">
                <a:solidFill>
                  <a:srgbClr val="1E2F13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ru-RU" sz="2200" i="1" dirty="0">
                <a:solidFill>
                  <a:srgbClr val="1E2F13"/>
                </a:solidFill>
                <a:latin typeface="Calibri"/>
                <a:ea typeface="Calibri"/>
                <a:cs typeface="Calibri"/>
                <a:sym typeface="Calibri"/>
              </a:rPr>
              <a:t>16–18 июля 2019 года</a:t>
            </a:r>
            <a:r>
              <a:rPr lang="ru-RU" sz="2200" dirty="0">
                <a:solidFill>
                  <a:srgbClr val="1E2F13"/>
                </a:solidFill>
                <a:latin typeface="Calibri"/>
                <a:ea typeface="Calibri"/>
                <a:cs typeface="Calibri"/>
                <a:sym typeface="Calibri"/>
              </a:rPr>
              <a:t>, Санкт-Петербург)</a:t>
            </a:r>
          </a:p>
          <a:p>
            <a:pPr lvl="0" algn="just"/>
            <a:endParaRPr lang="ru-RU" sz="2200" b="0" i="0" u="none" strike="noStrike" cap="none" dirty="0">
              <a:solidFill>
                <a:srgbClr val="1E2F1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just">
              <a:buFont typeface="Wingdings" panose="05000000000000000000" pitchFamily="2" charset="2"/>
              <a:buChar char="ü"/>
            </a:pPr>
            <a:r>
              <a:rPr lang="ru-RU" sz="2200" b="1" i="0" u="none" strike="noStrike" cap="none" dirty="0">
                <a:solidFill>
                  <a:srgbClr val="1E2F13"/>
                </a:solidFill>
                <a:latin typeface="Calibri"/>
                <a:ea typeface="Calibri"/>
                <a:cs typeface="Calibri"/>
                <a:sym typeface="Calibri"/>
              </a:rPr>
              <a:t>Встреча ректоров вузов России и Беларуси</a:t>
            </a:r>
          </a:p>
          <a:p>
            <a:pPr marL="342900" lvl="0" indent="-342900" algn="just">
              <a:buFont typeface="Wingdings" panose="05000000000000000000" pitchFamily="2" charset="2"/>
              <a:buChar char="ü"/>
            </a:pPr>
            <a:r>
              <a:rPr lang="ru-RU" sz="2200" b="0" i="0" u="none" strike="noStrike" cap="none" dirty="0">
                <a:solidFill>
                  <a:srgbClr val="1E2F13"/>
                </a:solidFill>
                <a:latin typeface="Calibri"/>
                <a:ea typeface="Calibri"/>
                <a:cs typeface="Calibri"/>
                <a:sym typeface="Calibri"/>
              </a:rPr>
              <a:t>Создание </a:t>
            </a:r>
            <a:r>
              <a:rPr lang="ru-RU" sz="2200" b="1" i="0" u="none" strike="noStrike" cap="none" dirty="0">
                <a:solidFill>
                  <a:srgbClr val="1E2F13"/>
                </a:solidFill>
                <a:latin typeface="Calibri"/>
                <a:ea typeface="Calibri"/>
                <a:cs typeface="Calibri"/>
                <a:sym typeface="Calibri"/>
              </a:rPr>
              <a:t>Ассоциации вузов России и Беларуси </a:t>
            </a:r>
            <a:endParaRPr sz="2200" b="0" i="0" u="none" strike="noStrike" cap="none" dirty="0">
              <a:solidFill>
                <a:srgbClr val="1E2F1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6" name="Google Shape;196;p8" descr="https://www.msu.ru/upload/r-img/2019/07/20190718-06.jpg"/>
          <p:cNvPicPr preferRelativeResize="0"/>
          <p:nvPr/>
        </p:nvPicPr>
        <p:blipFill rotWithShape="1">
          <a:blip r:embed="rId3">
            <a:alphaModFix/>
          </a:blip>
          <a:srcRect l="5128" r="3635"/>
          <a:stretch/>
        </p:blipFill>
        <p:spPr>
          <a:xfrm>
            <a:off x="8036169" y="1318846"/>
            <a:ext cx="3948717" cy="5326010"/>
          </a:xfrm>
          <a:prstGeom prst="rect">
            <a:avLst/>
          </a:prstGeom>
          <a:noFill/>
          <a:ln>
            <a:noFill/>
          </a:ln>
          <a:effectLst>
            <a:outerShdw blurRad="190440" algn="tl" rotWithShape="0">
              <a:srgbClr val="000000">
                <a:alpha val="69803"/>
              </a:srgbClr>
            </a:outerShdw>
          </a:effectLst>
        </p:spPr>
      </p:pic>
      <p:sp>
        <p:nvSpPr>
          <p:cNvPr id="198" name="Google Shape;198;p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53917"/>
              </a:buClr>
              <a:buSzPts val="3200"/>
              <a:buFont typeface="Cambria"/>
              <a:buNone/>
            </a:pPr>
            <a:r>
              <a:rPr lang="ru-RU"/>
              <a:t>Институционализация межвузовского </a:t>
            </a:r>
            <a:br>
              <a:rPr lang="ru-RU"/>
            </a:br>
            <a:r>
              <a:rPr lang="ru-RU"/>
              <a:t>сотрудничества России и Беларуси</a:t>
            </a:r>
            <a:endParaRPr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F34237E-CB6D-D13D-DD6A-2843995876A4}"/>
              </a:ext>
            </a:extLst>
          </p:cNvPr>
          <p:cNvGrpSpPr/>
          <p:nvPr/>
        </p:nvGrpSpPr>
        <p:grpSpPr>
          <a:xfrm>
            <a:off x="207114" y="1318846"/>
            <a:ext cx="7687502" cy="2604133"/>
            <a:chOff x="-144966" y="1318846"/>
            <a:chExt cx="8039582" cy="2723400"/>
          </a:xfrm>
        </p:grpSpPr>
        <p:pic>
          <p:nvPicPr>
            <p:cNvPr id="197" name="Google Shape;197;p8" descr="https://www.msu.ru/upload/r-img/2019/07/20190718-16.jpg"/>
            <p:cNvPicPr preferRelativeResize="0"/>
            <p:nvPr/>
          </p:nvPicPr>
          <p:blipFill rotWithShape="1">
            <a:blip r:embed="rId4">
              <a:alphaModFix/>
            </a:blip>
            <a:srcRect l="198" t="18654" r="785" b="17037"/>
            <a:stretch/>
          </p:blipFill>
          <p:spPr>
            <a:xfrm>
              <a:off x="-144966" y="1318846"/>
              <a:ext cx="4073389" cy="2723399"/>
            </a:xfrm>
            <a:prstGeom prst="rect">
              <a:avLst/>
            </a:prstGeom>
            <a:noFill/>
            <a:ln>
              <a:noFill/>
            </a:ln>
            <a:effectLst>
              <a:outerShdw blurRad="190440" algn="tl" rotWithShape="0">
                <a:srgbClr val="000000">
                  <a:alpha val="69803"/>
                </a:srgbClr>
              </a:outerShdw>
            </a:effectLst>
          </p:spPr>
        </p:pic>
        <p:pic>
          <p:nvPicPr>
            <p:cNvPr id="8" name="Google Shape;205;p9" descr="Изображение выглядит как внутренний, человек, люди, группа&#10;&#10;Автоматически созданное описание"/>
            <p:cNvPicPr preferRelativeResize="0"/>
            <p:nvPr/>
          </p:nvPicPr>
          <p:blipFill rotWithShape="1">
            <a:blip r:embed="rId5">
              <a:alphaModFix/>
            </a:blip>
            <a:srcRect l="8685" t="4326" r="9761" b="5299"/>
            <a:stretch/>
          </p:blipFill>
          <p:spPr>
            <a:xfrm>
              <a:off x="4069976" y="1318846"/>
              <a:ext cx="3824640" cy="2723400"/>
            </a:xfrm>
            <a:prstGeom prst="rect">
              <a:avLst/>
            </a:prstGeom>
            <a:noFill/>
            <a:ln>
              <a:noFill/>
            </a:ln>
            <a:effectLst>
              <a:outerShdw blurRad="190440" algn="tl" rotWithShape="0">
                <a:srgbClr val="000000">
                  <a:alpha val="69803"/>
                </a:srgbClr>
              </a:outerShdw>
            </a:effectLst>
          </p:spPr>
        </p:pic>
      </p:grp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059DC68-9F3D-E1DF-5A30-71B038D79D5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3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83C32-C8A3-D453-0C17-B7F805866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ru-RU" dirty="0"/>
              <a:t>Международный молодежный научный </a:t>
            </a:r>
            <a:br>
              <a:rPr lang="ru-RU" dirty="0"/>
            </a:br>
            <a:r>
              <a:rPr lang="ru-RU" dirty="0"/>
              <a:t>форум «Ломоносов-2022»</a:t>
            </a:r>
          </a:p>
        </p:txBody>
      </p:sp>
      <p:pic>
        <p:nvPicPr>
          <p:cNvPr id="6" name="Google Shape;90;p1">
            <a:extLst>
              <a:ext uri="{FF2B5EF4-FFF2-40B4-BE49-F238E27FC236}">
                <a16:creationId xmlns:a16="http://schemas.microsoft.com/office/drawing/2014/main" id="{3C34A3C7-4876-47CC-B2B9-1A4C192C9C12}"/>
              </a:ext>
            </a:extLst>
          </p:cNvPr>
          <p:cNvPicPr preferRelativeResize="0"/>
          <p:nvPr/>
        </p:nvPicPr>
        <p:blipFill rotWithShape="1">
          <a:blip r:embed="rId2"/>
          <a:srcRect l="15706" t="4415" r="15942" b="35165"/>
          <a:stretch/>
        </p:blipFill>
        <p:spPr>
          <a:xfrm>
            <a:off x="10825094" y="149776"/>
            <a:ext cx="1155624" cy="9757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Google Shape;94;p1">
            <a:extLst>
              <a:ext uri="{FF2B5EF4-FFF2-40B4-BE49-F238E27FC236}">
                <a16:creationId xmlns:a16="http://schemas.microsoft.com/office/drawing/2014/main" id="{B61108B3-1DE0-400D-B083-656D9D38CC3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6855" y="1265730"/>
            <a:ext cx="7104468" cy="53891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Google Shape;106;p2">
            <a:extLst>
              <a:ext uri="{FF2B5EF4-FFF2-40B4-BE49-F238E27FC236}">
                <a16:creationId xmlns:a16="http://schemas.microsoft.com/office/drawing/2014/main" id="{CE6F26CF-612C-4D55-8F02-5756669CF8A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8703"/>
          <a:stretch/>
        </p:blipFill>
        <p:spPr>
          <a:xfrm>
            <a:off x="7454751" y="1265731"/>
            <a:ext cx="4530394" cy="28260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Google Shape;105;p2">
            <a:extLst>
              <a:ext uri="{FF2B5EF4-FFF2-40B4-BE49-F238E27FC236}">
                <a16:creationId xmlns:a16="http://schemas.microsoft.com/office/drawing/2014/main" id="{4FEBAFD3-BCD9-4AEA-A954-8FCD24B4D80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17608" b="6953"/>
          <a:stretch/>
        </p:blipFill>
        <p:spPr>
          <a:xfrm>
            <a:off x="7454751" y="4267026"/>
            <a:ext cx="4530394" cy="23878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CFFD644-33D3-645F-CD44-CEC7F13A64AF}"/>
              </a:ext>
            </a:extLst>
          </p:cNvPr>
          <p:cNvSpPr/>
          <p:nvPr/>
        </p:nvSpPr>
        <p:spPr>
          <a:xfrm>
            <a:off x="7454751" y="735747"/>
            <a:ext cx="28937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2000" b="1" i="1" dirty="0" err="1">
                <a:solidFill>
                  <a:srgbClr val="014CC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www.lomonosov-msu.ru</a:t>
            </a:r>
            <a:r>
              <a:rPr lang="en" sz="2000" b="1" i="1" dirty="0">
                <a:solidFill>
                  <a:srgbClr val="014CC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765440B-09A1-D710-C1A8-E55104E5A0E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71247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4"/>
          <p:cNvSpPr txBox="1"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dirty="0"/>
              <a:t>Московский университет и Великая Отечественная война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7E13E2BA-7E9F-D682-3F94-48A2DBC27BED}"/>
              </a:ext>
            </a:extLst>
          </p:cNvPr>
          <p:cNvGrpSpPr/>
          <p:nvPr/>
        </p:nvGrpSpPr>
        <p:grpSpPr>
          <a:xfrm>
            <a:off x="266961" y="3854758"/>
            <a:ext cx="6089141" cy="2621723"/>
            <a:chOff x="156102" y="4119570"/>
            <a:chExt cx="5327394" cy="2293749"/>
          </a:xfrm>
        </p:grpSpPr>
        <p:pic>
          <p:nvPicPr>
            <p:cNvPr id="1026" name="Picture 2" descr="https://www.msu.ru/upload/r-img/2022/05/20220509-08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6546" y="4656690"/>
              <a:ext cx="2846950" cy="175662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s://www.msu.ru/upload/r-img/2022/05/20220509-06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102" y="4119570"/>
              <a:ext cx="3122898" cy="175663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2" name="Picture 8" descr="https://www.msu.ru/upload/r-img/2021/06/20210625-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26" y="1163751"/>
            <a:ext cx="4100829" cy="24844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88375" y="1085183"/>
            <a:ext cx="712424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Мемориал памяти народного ополчения </a:t>
            </a:r>
            <a:r>
              <a:rPr lang="ru-RU" sz="2000" dirty="0">
                <a:solidFill>
                  <a:srgbClr val="2539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— памятник</a:t>
            </a:r>
            <a:r>
              <a:rPr lang="en-GB" sz="2000" dirty="0">
                <a:solidFill>
                  <a:srgbClr val="2539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dirty="0">
                <a:solidFill>
                  <a:srgbClr val="2539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студентам, аспирантам и сотрудникам Московского университета, погибшим </a:t>
            </a:r>
            <a:br>
              <a:rPr lang="ru-RU" sz="2000" dirty="0">
                <a:solidFill>
                  <a:srgbClr val="253917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000" dirty="0">
                <a:solidFill>
                  <a:srgbClr val="2539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Великой Отечественной </a:t>
            </a:r>
            <a:br>
              <a:rPr lang="ru-RU" sz="2000" dirty="0">
                <a:solidFill>
                  <a:srgbClr val="253917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000" dirty="0">
                <a:solidFill>
                  <a:srgbClr val="2539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войне (Ельнинский район </a:t>
            </a:r>
            <a:br>
              <a:rPr lang="ru-RU" sz="2000" dirty="0">
                <a:solidFill>
                  <a:srgbClr val="253917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000" dirty="0">
                <a:solidFill>
                  <a:srgbClr val="2539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Смоленской </a:t>
            </a:r>
            <a:br>
              <a:rPr lang="ru-RU" sz="2000" dirty="0">
                <a:solidFill>
                  <a:srgbClr val="253917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000" dirty="0">
                <a:solidFill>
                  <a:srgbClr val="2539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области)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ED920884-C771-A4B6-5A7B-53393D4DF530}"/>
              </a:ext>
            </a:extLst>
          </p:cNvPr>
          <p:cNvGrpSpPr/>
          <p:nvPr/>
        </p:nvGrpSpPr>
        <p:grpSpPr>
          <a:xfrm>
            <a:off x="6782961" y="1933268"/>
            <a:ext cx="5085203" cy="2797368"/>
            <a:chOff x="6741051" y="2702040"/>
            <a:chExt cx="5085203" cy="2797368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25C93487-47D7-414F-8D4A-A1B1E72E220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1" b="6796"/>
            <a:stretch/>
          </p:blipFill>
          <p:spPr bwMode="auto">
            <a:xfrm>
              <a:off x="7725424" y="2702040"/>
              <a:ext cx="4100830" cy="279736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56B3D04A-8336-4C41-8647-9FB6FEA9C72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92" t="10527" r="33264"/>
            <a:stretch/>
          </p:blipFill>
          <p:spPr bwMode="auto">
            <a:xfrm>
              <a:off x="6741051" y="3668765"/>
              <a:ext cx="1553457" cy="18108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6435925" y="5025392"/>
            <a:ext cx="45230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2539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Военный парад в ознаменование 77‑й годовщины Победы в Великой Отечественной войне 1941–1945 годов (</a:t>
            </a:r>
            <a:r>
              <a:rPr lang="en-GB" sz="2000" dirty="0">
                <a:solidFill>
                  <a:srgbClr val="2539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 </a:t>
            </a:r>
            <a:r>
              <a:rPr lang="ru-RU" sz="2000" dirty="0">
                <a:solidFill>
                  <a:srgbClr val="2539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мая 2022 года,</a:t>
            </a:r>
            <a:r>
              <a:rPr lang="en-GB" sz="2000" dirty="0">
                <a:solidFill>
                  <a:srgbClr val="2539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dirty="0">
                <a:solidFill>
                  <a:srgbClr val="2539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Красная площадь)</a:t>
            </a:r>
          </a:p>
        </p:txBody>
      </p:sp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11F37D7C-F2BB-C3B3-C567-D4250C5517F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9954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Память о Великой Отечественной войне: студенты МГУ и БГУ у мемориала памяти народного ополчения 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37" y="1237943"/>
            <a:ext cx="4031714" cy="42803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0" r="21105"/>
          <a:stretch/>
        </p:blipFill>
        <p:spPr>
          <a:xfrm>
            <a:off x="7852149" y="1237943"/>
            <a:ext cx="4031714" cy="42795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153" y="1237943"/>
            <a:ext cx="3213693" cy="42849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F330518-D5EE-96A8-266B-7502C7CB31CA}"/>
              </a:ext>
            </a:extLst>
          </p:cNvPr>
          <p:cNvSpPr/>
          <p:nvPr/>
        </p:nvSpPr>
        <p:spPr>
          <a:xfrm>
            <a:off x="316087" y="5680299"/>
            <a:ext cx="1155982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Поездка к мемориалу памяти народного ополчения </a:t>
            </a:r>
            <a:r>
              <a:rPr lang="ru-RU" sz="2000" dirty="0">
                <a:solidFill>
                  <a:srgbClr val="2539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— памятнику студентам, аспирантам и сотрудникам Московского университета, погибшим в Великой Отечественной войне </a:t>
            </a:r>
            <a:br>
              <a:rPr lang="ru-RU" sz="2000" dirty="0">
                <a:solidFill>
                  <a:srgbClr val="253917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000" dirty="0">
                <a:solidFill>
                  <a:srgbClr val="2539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(24 июня 2022 года, Ельнинский район Смоленской области)</a:t>
            </a:r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D9721C53-F0D2-2DC2-BC7C-90898AE49A5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40207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253917"/>
              </a:buClr>
              <a:buSzPts val="4800"/>
              <a:buFont typeface="Cambria"/>
              <a:buNone/>
            </a:pPr>
            <a:r>
              <a:rPr lang="ru-RU" sz="3400" dirty="0"/>
              <a:t>Дальнейшее развитие сотрудничества </a:t>
            </a:r>
            <a:br>
              <a:rPr lang="ru-RU" sz="3400" dirty="0"/>
            </a:br>
            <a:r>
              <a:rPr lang="ru-RU" sz="3400" dirty="0"/>
              <a:t>российских и белорусских вузов </a:t>
            </a:r>
            <a:endParaRPr sz="3400" i="1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CC46B35-4AC9-B08E-8A35-C306901C14A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957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Дорожная карта сотрудничества российских и белорусских вузов: возможные направления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32606" y="1284439"/>
            <a:ext cx="2724689" cy="2415364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r>
              <a:rPr lang="ru-RU" sz="2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Создание основных образовательных программ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167339" y="1280225"/>
            <a:ext cx="2724689" cy="2415364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r>
              <a:rPr lang="ru-RU" sz="2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Издание совместных публикаций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034705" y="1252742"/>
            <a:ext cx="2724689" cy="2442845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r>
              <a:rPr lang="ru-RU" sz="2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Подготовка кадров высшей квалификации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299972" y="1284439"/>
            <a:ext cx="2724689" cy="2415362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r>
              <a:rPr lang="ru-RU" sz="2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Осуществление молодежного сотрудничества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32606" y="3829251"/>
            <a:ext cx="3682102" cy="2587838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r>
              <a:rPr lang="ru-RU" sz="2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Реализация совместных научных проектов по приоритетным направлениям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254949" y="3829241"/>
            <a:ext cx="3682102" cy="2587838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r>
              <a:rPr lang="ru-RU" sz="2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Сотрудничество в области академической мобильности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077292" y="3829251"/>
            <a:ext cx="3682102" cy="2596262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r>
              <a:rPr lang="ru-RU" sz="2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Осуществление сетевого взаимодействия, сотрудничество в рамках ассоциаций</a:t>
            </a:r>
          </a:p>
        </p:txBody>
      </p:sp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C3AF2A5D-4510-ED4D-BA0E-51694D4C595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4703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2BED3E-AD85-4D9E-B520-87227658D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График реализации Дорожной карты сотрудничества российских и белорусских университетов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6FA75A7-E84A-1883-26B6-3631B187A3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667" y="4306905"/>
            <a:ext cx="530859" cy="53085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D888053-D0EF-ABD0-BB38-622948BAB2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582" y="1606610"/>
            <a:ext cx="472988" cy="47298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D830B44-0DEE-F4C4-9D7C-AB1E2458C5C6}"/>
              </a:ext>
            </a:extLst>
          </p:cNvPr>
          <p:cNvSpPr/>
          <p:nvPr/>
        </p:nvSpPr>
        <p:spPr>
          <a:xfrm>
            <a:off x="2785708" y="1463701"/>
            <a:ext cx="738321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ru-RU" sz="2200" b="1" u="none" strike="noStrike" kern="0" cap="none" spc="0" normalizeH="0" baseline="0" noProof="0" dirty="0">
                <a:ln>
                  <a:noFill/>
                </a:ln>
                <a:solidFill>
                  <a:srgbClr val="2539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Times New Roman"/>
              </a:rPr>
              <a:t>До 1 октября 2022 года: </a:t>
            </a:r>
            <a:br>
              <a:rPr kumimoji="0" lang="ru-RU" sz="2200" u="none" strike="noStrike" kern="0" cap="none" spc="0" normalizeH="0" baseline="0" noProof="0" dirty="0">
                <a:ln>
                  <a:noFill/>
                </a:ln>
                <a:solidFill>
                  <a:srgbClr val="25391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Times New Roman"/>
              </a:rPr>
            </a:br>
            <a:r>
              <a:rPr kumimoji="0" lang="ru-RU" sz="2200" u="none" strike="noStrike" kern="0" cap="none" spc="0" normalizeH="0" baseline="0" noProof="0" dirty="0">
                <a:ln>
                  <a:noFill/>
                </a:ln>
                <a:solidFill>
                  <a:srgbClr val="25391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Times New Roman"/>
              </a:rPr>
              <a:t>создание рабочей группы по разработке Дорожной карты;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2300CCB-74C8-8841-A354-9F60BE27FA2A}"/>
              </a:ext>
            </a:extLst>
          </p:cNvPr>
          <p:cNvSpPr/>
          <p:nvPr/>
        </p:nvSpPr>
        <p:spPr>
          <a:xfrm>
            <a:off x="2785708" y="3276168"/>
            <a:ext cx="72109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ru-RU" sz="2200" b="1" u="none" strike="noStrike" kern="0" cap="none" spc="0" normalizeH="0" baseline="0" noProof="0" dirty="0">
                <a:ln>
                  <a:noFill/>
                </a:ln>
                <a:solidFill>
                  <a:srgbClr val="2539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Times New Roman"/>
              </a:rPr>
              <a:t>До 1</a:t>
            </a:r>
            <a:r>
              <a:rPr kumimoji="0" lang="ru-RU" sz="2200" b="1" u="none" strike="noStrike" kern="0" cap="none" spc="0" normalizeH="0" noProof="0" dirty="0">
                <a:ln>
                  <a:noFill/>
                </a:ln>
                <a:solidFill>
                  <a:srgbClr val="2539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Times New Roman"/>
              </a:rPr>
              <a:t> декабря </a:t>
            </a:r>
            <a:r>
              <a:rPr kumimoji="0" lang="ru-RU" sz="2200" b="1" u="none" strike="noStrike" kern="0" cap="none" spc="0" normalizeH="0" baseline="0" noProof="0" dirty="0">
                <a:ln>
                  <a:noFill/>
                </a:ln>
                <a:solidFill>
                  <a:srgbClr val="2539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Times New Roman"/>
              </a:rPr>
              <a:t>2022 года: </a:t>
            </a:r>
            <a:r>
              <a:rPr kumimoji="0" lang="ru-RU" sz="2200" u="none" strike="noStrike" kern="0" cap="none" spc="0" normalizeH="0" baseline="0" noProof="0" dirty="0">
                <a:ln>
                  <a:noFill/>
                </a:ln>
                <a:solidFill>
                  <a:srgbClr val="25391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Times New Roman"/>
              </a:rPr>
              <a:t>окончание сбора предложений</a:t>
            </a:r>
            <a:r>
              <a:rPr kumimoji="0" lang="ru-RU" sz="2200" u="none" strike="noStrike" kern="0" cap="none" spc="0" normalizeH="0" noProof="0" dirty="0">
                <a:ln>
                  <a:noFill/>
                </a:ln>
                <a:solidFill>
                  <a:srgbClr val="25391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Times New Roman"/>
              </a:rPr>
              <a:t> от российских и белорусских университетов</a:t>
            </a:r>
            <a:r>
              <a:rPr kumimoji="0" lang="ru-RU" sz="2200" u="none" strike="noStrike" kern="0" cap="none" spc="0" normalizeH="0" baseline="0" noProof="0" dirty="0">
                <a:ln>
                  <a:noFill/>
                </a:ln>
                <a:solidFill>
                  <a:srgbClr val="25391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Times New Roman"/>
              </a:rPr>
              <a:t>;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5913004-A19F-7C80-60A6-4F5BC8620E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582" y="2557932"/>
            <a:ext cx="465944" cy="465944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65284A2-2C44-0DD6-E41D-B502A92C9792}"/>
              </a:ext>
            </a:extLst>
          </p:cNvPr>
          <p:cNvSpPr/>
          <p:nvPr/>
        </p:nvSpPr>
        <p:spPr>
          <a:xfrm>
            <a:off x="2785708" y="2406184"/>
            <a:ext cx="819830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ru-RU" sz="2200" b="1" u="none" strike="noStrike" kern="0" cap="none" spc="0" normalizeH="0" baseline="0" noProof="0" dirty="0">
                <a:ln>
                  <a:noFill/>
                </a:ln>
                <a:solidFill>
                  <a:srgbClr val="2539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Times New Roman"/>
              </a:rPr>
              <a:t>До 1 ноября 2022 года: </a:t>
            </a:r>
            <a:br>
              <a:rPr kumimoji="0" lang="ru-RU" sz="2200" b="1" u="none" strike="noStrike" kern="0" cap="none" spc="0" normalizeH="0" baseline="0" noProof="0" dirty="0">
                <a:ln>
                  <a:noFill/>
                </a:ln>
                <a:solidFill>
                  <a:srgbClr val="25391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Times New Roman"/>
              </a:rPr>
            </a:br>
            <a:r>
              <a:rPr kumimoji="0" lang="ru-RU" sz="2200" u="none" strike="noStrike" kern="0" cap="none" spc="0" normalizeH="0" baseline="0" noProof="0" dirty="0">
                <a:ln>
                  <a:noFill/>
                </a:ln>
                <a:solidFill>
                  <a:srgbClr val="25391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Times New Roman"/>
              </a:rPr>
              <a:t>разработка структуры Дорожной карты;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601AC6C-6CED-846C-02EA-0C30D708E1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667" y="3336893"/>
            <a:ext cx="557521" cy="557521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5BDCCB5-4194-ADF3-C7D0-1BD1588FC532}"/>
              </a:ext>
            </a:extLst>
          </p:cNvPr>
          <p:cNvSpPr/>
          <p:nvPr/>
        </p:nvSpPr>
        <p:spPr>
          <a:xfrm>
            <a:off x="2785708" y="4197193"/>
            <a:ext cx="738321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200" b="1" u="none" strike="noStrike" kern="0" cap="none" spc="0" normalizeH="0" baseline="0" noProof="0" dirty="0">
                <a:ln>
                  <a:noFill/>
                </a:ln>
                <a:solidFill>
                  <a:srgbClr val="2539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Times New Roman"/>
              </a:rPr>
              <a:t>До 20 декабря</a:t>
            </a:r>
            <a:r>
              <a:rPr kumimoji="0" lang="ru-RU" sz="2200" b="1" u="none" strike="noStrike" kern="0" cap="none" spc="0" normalizeH="0" noProof="0" dirty="0">
                <a:ln>
                  <a:noFill/>
                </a:ln>
                <a:solidFill>
                  <a:srgbClr val="2539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Times New Roman"/>
              </a:rPr>
              <a:t> </a:t>
            </a:r>
            <a:r>
              <a:rPr kumimoji="0" lang="ru" sz="2200" b="1" u="none" strike="noStrike" kern="0" cap="none" spc="0" normalizeH="0" baseline="0" noProof="0" dirty="0">
                <a:ln>
                  <a:noFill/>
                </a:ln>
                <a:solidFill>
                  <a:srgbClr val="2539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Times New Roman"/>
              </a:rPr>
              <a:t>2022 года: </a:t>
            </a:r>
            <a:br>
              <a:rPr kumimoji="0" lang="ru" sz="2200" u="none" strike="noStrike" kern="0" cap="none" spc="0" normalizeH="0" baseline="0" noProof="0" dirty="0">
                <a:ln>
                  <a:noFill/>
                </a:ln>
                <a:solidFill>
                  <a:srgbClr val="2539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Times New Roman"/>
              </a:rPr>
            </a:br>
            <a:r>
              <a:rPr lang="ru" sz="2200" dirty="0">
                <a:solidFill>
                  <a:srgbClr val="253917"/>
                </a:solidFill>
                <a:latin typeface="+mn-lt"/>
                <a:cs typeface="Calibri" panose="020F0502020204030204" pitchFamily="34" charset="0"/>
                <a:sym typeface="Times New Roman"/>
              </a:rPr>
              <a:t>утверждение интегральной Дорожной карты</a:t>
            </a:r>
            <a:r>
              <a:rPr lang="ru-RU" sz="2200" dirty="0">
                <a:solidFill>
                  <a:srgbClr val="253917"/>
                </a:solidFill>
                <a:latin typeface="+mn-lt"/>
                <a:cs typeface="Calibri" panose="020F0502020204030204" pitchFamily="34" charset="0"/>
                <a:sym typeface="Times New Roman"/>
              </a:rPr>
              <a:t>;</a:t>
            </a:r>
            <a:endParaRPr kumimoji="0" lang="ru-RU" sz="2200" u="none" strike="noStrike" kern="0" cap="none" spc="0" normalizeH="0" baseline="0" noProof="0" dirty="0">
              <a:ln>
                <a:noFill/>
              </a:ln>
              <a:solidFill>
                <a:srgbClr val="253917"/>
              </a:solidFill>
              <a:effectLst/>
              <a:uLnTx/>
              <a:uFillTx/>
              <a:latin typeface="+mn-lt"/>
              <a:cs typeface="Calibri" panose="020F0502020204030204" pitchFamily="34" charset="0"/>
              <a:sym typeface="Times New Roman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B0C5BDC-4A0E-F302-3A2D-0EBF76504AAE}"/>
              </a:ext>
            </a:extLst>
          </p:cNvPr>
          <p:cNvSpPr/>
          <p:nvPr/>
        </p:nvSpPr>
        <p:spPr>
          <a:xfrm>
            <a:off x="2785708" y="5182995"/>
            <a:ext cx="64215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ru-RU" sz="2200" b="1" u="none" strike="noStrike" kern="0" cap="none" spc="0" normalizeH="0" baseline="0" noProof="0" dirty="0">
                <a:ln>
                  <a:noFill/>
                </a:ln>
                <a:solidFill>
                  <a:srgbClr val="2539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Times New Roman"/>
              </a:rPr>
              <a:t>С </a:t>
            </a:r>
            <a:r>
              <a:rPr kumimoji="0" lang="ru" sz="2200" b="1" u="none" strike="noStrike" kern="0" cap="none" spc="0" normalizeH="0" baseline="0" noProof="0" dirty="0">
                <a:ln>
                  <a:noFill/>
                </a:ln>
                <a:solidFill>
                  <a:srgbClr val="2539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Times New Roman"/>
              </a:rPr>
              <a:t>января 2023</a:t>
            </a:r>
            <a:r>
              <a:rPr kumimoji="0" lang="ru" sz="2200" b="1" u="none" strike="noStrike" kern="0" cap="none" spc="0" normalizeH="0" noProof="0" dirty="0">
                <a:ln>
                  <a:noFill/>
                </a:ln>
                <a:solidFill>
                  <a:srgbClr val="2539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Times New Roman"/>
              </a:rPr>
              <a:t> года:</a:t>
            </a:r>
            <a:r>
              <a:rPr kumimoji="0" lang="ru" sz="2200" b="1" u="none" strike="noStrike" kern="0" cap="none" spc="0" normalizeH="0" baseline="0" noProof="0" dirty="0">
                <a:ln>
                  <a:noFill/>
                </a:ln>
                <a:solidFill>
                  <a:srgbClr val="2539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Times New Roman"/>
              </a:rPr>
              <a:t> </a:t>
            </a:r>
            <a:r>
              <a:rPr lang="ru" sz="2200" dirty="0">
                <a:solidFill>
                  <a:srgbClr val="253917"/>
                </a:solidFill>
                <a:latin typeface="+mn-lt"/>
                <a:cs typeface="Calibri" panose="020F0502020204030204" pitchFamily="34" charset="0"/>
                <a:sym typeface="Times New Roman"/>
              </a:rPr>
              <a:t>начало реализации первого этапа проектов и мероприятий Дорожной карты</a:t>
            </a:r>
            <a:r>
              <a:rPr lang="ru-RU" sz="2200" dirty="0">
                <a:solidFill>
                  <a:srgbClr val="253917"/>
                </a:solidFill>
                <a:latin typeface="+mn-lt"/>
                <a:cs typeface="Calibri" panose="020F0502020204030204" pitchFamily="34" charset="0"/>
                <a:sym typeface="Times New Roman"/>
              </a:rPr>
              <a:t>.</a:t>
            </a:r>
            <a:endParaRPr kumimoji="0" lang="ru-RU" sz="2200" u="none" strike="noStrike" kern="0" cap="none" spc="0" normalizeH="0" baseline="0" noProof="0" dirty="0">
              <a:ln>
                <a:noFill/>
              </a:ln>
              <a:solidFill>
                <a:srgbClr val="253917"/>
              </a:solidFill>
              <a:effectLst/>
              <a:uLnTx/>
              <a:uFillTx/>
              <a:latin typeface="+mn-lt"/>
              <a:cs typeface="Calibri" panose="020F0502020204030204" pitchFamily="34" charset="0"/>
              <a:sym typeface="Times New Roman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157CDC2-3846-D210-BD2E-5450AB2E87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479" y="5316098"/>
            <a:ext cx="503234" cy="503234"/>
          </a:xfrm>
          <a:prstGeom prst="rect">
            <a:avLst/>
          </a:prstGeo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ECFFA5B-A697-619A-6615-245FFC8E2FB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47377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20"/>
          <p:cNvPicPr preferRelativeResize="0"/>
          <p:nvPr/>
        </p:nvPicPr>
        <p:blipFill rotWithShape="1">
          <a:blip r:embed="rId3">
            <a:alphaModFix/>
          </a:blip>
          <a:srcRect l="11196" t="9340" r="11118" b="26149"/>
          <a:stretch/>
        </p:blipFill>
        <p:spPr>
          <a:xfrm>
            <a:off x="384349" y="1179230"/>
            <a:ext cx="11423302" cy="5333040"/>
          </a:xfrm>
          <a:prstGeom prst="rect">
            <a:avLst/>
          </a:prstGeom>
          <a:noFill/>
          <a:ln>
            <a:noFill/>
          </a:ln>
          <a:effectLst>
            <a:outerShdw blurRad="190440" algn="tl" rotWithShape="0">
              <a:srgbClr val="000000">
                <a:alpha val="69803"/>
              </a:srgbClr>
            </a:outerShdw>
          </a:effectLst>
        </p:spPr>
      </p:pic>
      <p:sp>
        <p:nvSpPr>
          <p:cNvPr id="327" name="Google Shape;327;p20"/>
          <p:cNvSpPr txBox="1">
            <a:spLocks noGrp="1"/>
          </p:cNvSpPr>
          <p:nvPr>
            <p:ph type="title"/>
          </p:nvPr>
        </p:nvSpPr>
        <p:spPr>
          <a:xfrm>
            <a:off x="1127448" y="203104"/>
            <a:ext cx="10585176" cy="720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53917"/>
              </a:buClr>
              <a:buSzPts val="3200"/>
              <a:buFont typeface="Cambria"/>
              <a:buNone/>
            </a:pPr>
            <a:r>
              <a:rPr lang="ru-RU"/>
              <a:t>Сайт Ассоциации вузов России и Беларуси </a:t>
            </a:r>
            <a:endParaRPr/>
          </a:p>
        </p:txBody>
      </p:sp>
      <p:sp>
        <p:nvSpPr>
          <p:cNvPr id="328" name="Google Shape;328;p20"/>
          <p:cNvSpPr/>
          <p:nvPr/>
        </p:nvSpPr>
        <p:spPr>
          <a:xfrm>
            <a:off x="8235353" y="1394706"/>
            <a:ext cx="3240360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2000" b="1" i="1" dirty="0">
                <a:solidFill>
                  <a:srgbClr val="0067CE"/>
                </a:solidFill>
                <a:latin typeface="Calibri"/>
                <a:ea typeface="Calibri"/>
                <a:cs typeface="Calibri"/>
                <a:sym typeface="Calibri"/>
              </a:rPr>
              <a:t>www.rus-bel.rsr-online.ru</a:t>
            </a:r>
            <a:endParaRPr lang="fr-FR" sz="2000" b="1" i="1" dirty="0">
              <a:solidFill>
                <a:srgbClr val="0067C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2000" b="0" i="0" u="none" strike="noStrike" cap="none" dirty="0">
              <a:solidFill>
                <a:srgbClr val="1E2F1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rgbClr val="1E2F13"/>
                </a:solidFill>
                <a:latin typeface="Calibri"/>
                <a:ea typeface="Calibri"/>
                <a:cs typeface="Calibri"/>
                <a:sym typeface="Calibri"/>
              </a:rPr>
              <a:t>Эл. почта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rgbClr val="1E2F13"/>
                </a:solidFill>
                <a:latin typeface="Calibri"/>
                <a:ea typeface="Calibri"/>
                <a:cs typeface="Calibri"/>
                <a:sym typeface="Calibri"/>
              </a:rPr>
              <a:t>Секретариата Ассоциации: </a:t>
            </a:r>
            <a:br>
              <a:rPr lang="ru-RU" sz="2000" dirty="0">
                <a:solidFill>
                  <a:srgbClr val="1E2F13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2000" b="1" i="1" dirty="0">
                <a:solidFill>
                  <a:srgbClr val="0067CE"/>
                </a:solidFill>
                <a:latin typeface="Calibri"/>
                <a:ea typeface="Calibri"/>
                <a:cs typeface="Calibri"/>
                <a:sym typeface="Calibri"/>
              </a:rPr>
              <a:t>rus-bel@rector.msu.ru </a:t>
            </a:r>
            <a:endParaRPr sz="2000" b="1" i="1" dirty="0">
              <a:solidFill>
                <a:srgbClr val="0067C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A807B5C-280E-D3B7-A8D9-E5382A9E4D8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798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253917"/>
              </a:buClr>
              <a:buSzPts val="4800"/>
              <a:buFont typeface="Cambria"/>
              <a:buNone/>
            </a:pPr>
            <a:r>
              <a:rPr lang="ru-RU" sz="3200" dirty="0"/>
              <a:t>Благодарю за внимание!</a:t>
            </a:r>
            <a:endParaRPr sz="3200" i="1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7B80B23-98ED-6578-B313-677349F4EAE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26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9"/>
          <p:cNvSpPr/>
          <p:nvPr/>
        </p:nvSpPr>
        <p:spPr>
          <a:xfrm>
            <a:off x="793789" y="1162736"/>
            <a:ext cx="5529718" cy="1568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343980" lvl="0" indent="-342900">
              <a:buClr>
                <a:srgbClr val="1E2F13"/>
              </a:buClr>
              <a:buSzPts val="2400"/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1E2F13"/>
                </a:solidFill>
                <a:latin typeface="Calibri"/>
                <a:ea typeface="Calibri"/>
                <a:cs typeface="Calibri"/>
                <a:sym typeface="Calibri"/>
              </a:rPr>
              <a:t>Определены векторы развития российско-белорусского межуниверситетского сотрудничества в области образования и науки</a:t>
            </a:r>
            <a:endParaRPr sz="240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08" name="Google Shape;208;p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/>
            <a:r>
              <a:rPr lang="en-US" dirty="0"/>
              <a:t>I </a:t>
            </a:r>
            <a:r>
              <a:rPr lang="ru-RU" dirty="0"/>
              <a:t>Форум Ассоциации вузов России и Беларуси </a:t>
            </a:r>
            <a:br>
              <a:rPr lang="ru-RU" dirty="0"/>
            </a:br>
            <a:r>
              <a:rPr lang="ru-RU" i="1" dirty="0"/>
              <a:t>10 октября 2019 года</a:t>
            </a:r>
            <a:endParaRPr dirty="0"/>
          </a:p>
        </p:txBody>
      </p:sp>
      <p:pic>
        <p:nvPicPr>
          <p:cNvPr id="3078" name="Picture 6" descr="https://static.tildacdn.com/tild3164-3666-4030-a339-313735306331/20191010_4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268" y="865567"/>
            <a:ext cx="4929737" cy="29123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static.tildacdn.com/tild3964-6438-4233-b333-366563646137/20191010_4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68" b="8476"/>
          <a:stretch/>
        </p:blipFill>
        <p:spPr bwMode="auto">
          <a:xfrm>
            <a:off x="7025267" y="3908329"/>
            <a:ext cx="4929737" cy="27465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static.tildacdn.com/tild6166-3730-4332-b637-643834656332/20191010_10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95" y="2970416"/>
            <a:ext cx="6643307" cy="36844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064F849-AA30-819B-B4A4-976057DCF0D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4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10"/>
          <p:cNvPicPr preferRelativeResize="0"/>
          <p:nvPr/>
        </p:nvPicPr>
        <p:blipFill rotWithShape="1">
          <a:blip r:embed="rId3">
            <a:alphaModFix/>
          </a:blip>
          <a:srcRect b="19813"/>
          <a:stretch/>
        </p:blipFill>
        <p:spPr>
          <a:xfrm>
            <a:off x="405390" y="1318887"/>
            <a:ext cx="6899142" cy="3058293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217" name="Google Shape;217;p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53917"/>
              </a:buClr>
              <a:buSzPct val="100000"/>
              <a:buFont typeface="Cambria"/>
              <a:buNone/>
            </a:pPr>
            <a:r>
              <a:rPr lang="ru-RU" sz="3600" dirty="0"/>
              <a:t>II Форум Ассоциации вузов России и Беларуси</a:t>
            </a:r>
            <a:br>
              <a:rPr lang="ru-RU" sz="3600" dirty="0"/>
            </a:br>
            <a:r>
              <a:rPr lang="ru-RU" sz="3100" i="1" dirty="0"/>
              <a:t>14 декабря 2020 года</a:t>
            </a:r>
            <a:endParaRPr i="1" dirty="0"/>
          </a:p>
        </p:txBody>
      </p:sp>
      <p:sp>
        <p:nvSpPr>
          <p:cNvPr id="9" name="Google Shape;215;p10">
            <a:extLst>
              <a:ext uri="{FF2B5EF4-FFF2-40B4-BE49-F238E27FC236}">
                <a16:creationId xmlns:a16="http://schemas.microsoft.com/office/drawing/2014/main" id="{25A0971D-D5BE-4E16-9D59-0BA1651B6F67}"/>
              </a:ext>
            </a:extLst>
          </p:cNvPr>
          <p:cNvSpPr/>
          <p:nvPr/>
        </p:nvSpPr>
        <p:spPr>
          <a:xfrm>
            <a:off x="556783" y="4648821"/>
            <a:ext cx="5839030" cy="1937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34398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2F13"/>
              </a:buClr>
              <a:buSzPts val="2200"/>
              <a:buFont typeface="Wingdings" pitchFamily="2" charset="2"/>
              <a:buChar char="ü"/>
            </a:pPr>
            <a:r>
              <a:rPr lang="ru-RU" sz="2200" b="0" i="0" u="none" strike="noStrike" cap="none" dirty="0">
                <a:solidFill>
                  <a:srgbClr val="1E2F13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Более </a:t>
            </a:r>
            <a:r>
              <a:rPr lang="ru-RU" sz="2200" b="1" i="0" u="none" strike="noStrike" cap="none" dirty="0">
                <a:solidFill>
                  <a:srgbClr val="C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80</a:t>
            </a:r>
            <a:r>
              <a:rPr lang="ru-RU" sz="2200" b="0" i="0" u="none" strike="noStrike" cap="none" dirty="0">
                <a:solidFill>
                  <a:srgbClr val="1E2F13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руководителей и представителей ведущих университетов России и Беларуси</a:t>
            </a:r>
            <a:endParaRPr sz="220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3980" marR="0" lvl="0" indent="-342900" algn="l" rtl="0">
              <a:lnSpc>
                <a:spcPct val="100000"/>
              </a:lnSpc>
              <a:spcBef>
                <a:spcPts val="1199"/>
              </a:spcBef>
              <a:spcAft>
                <a:spcPts val="0"/>
              </a:spcAft>
              <a:buClr>
                <a:srgbClr val="1E2F13"/>
              </a:buClr>
              <a:buSzPts val="2200"/>
              <a:buFont typeface="Wingdings" pitchFamily="2" charset="2"/>
              <a:buChar char="ü"/>
            </a:pPr>
            <a:r>
              <a:rPr lang="ru-RU" sz="2200" b="0" i="0" u="none" strike="noStrike" cap="none" dirty="0">
                <a:solidFill>
                  <a:srgbClr val="1E2F13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С участием Министра науки и высшего образования РФ В.Н. </a:t>
            </a:r>
            <a:r>
              <a:rPr lang="ru-RU" sz="2200" b="0" i="0" u="none" strike="noStrike" cap="none" dirty="0" err="1">
                <a:solidFill>
                  <a:srgbClr val="1E2F13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Фалькова</a:t>
            </a:r>
            <a:r>
              <a:rPr lang="ru-RU" sz="2200" b="0" i="0" u="none" strike="noStrike" cap="none" dirty="0">
                <a:solidFill>
                  <a:srgbClr val="1E2F13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и Министра образования РБ И.В. Карпенко </a:t>
            </a:r>
            <a:endParaRPr sz="220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EC46E0A-F0A5-4B6E-B5FF-CCE6DA7CBC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9632" y="2225188"/>
            <a:ext cx="3309725" cy="43611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4E558B7-A124-4188-B235-4AF2C7A250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8302" y="989358"/>
            <a:ext cx="3361917" cy="52318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C524AF4-F397-27F6-62D3-39408A8AF21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5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0"/>
          <p:cNvSpPr txBox="1"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en" dirty="0"/>
              <a:t>II </a:t>
            </a:r>
            <a:r>
              <a:rPr lang="ru-RU" dirty="0"/>
              <a:t>Форум Ассоциации вузов России и Беларуси</a:t>
            </a:r>
            <a:br>
              <a:rPr lang="ru-RU" dirty="0"/>
            </a:br>
            <a:r>
              <a:rPr lang="ru-RU" sz="2800" i="1" dirty="0"/>
              <a:t>14 декабря 2020 года</a:t>
            </a:r>
            <a:endParaRPr lang="ru-RU" i="1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CF3AEC2-36BE-42F0-BEE5-5ED78CBEFE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938" t="6460" r="32964" b="6529"/>
          <a:stretch/>
        </p:blipFill>
        <p:spPr>
          <a:xfrm>
            <a:off x="8122264" y="1182084"/>
            <a:ext cx="3787237" cy="54361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368971F2-119B-E264-CC9A-2B2512FF9CCA}"/>
              </a:ext>
            </a:extLst>
          </p:cNvPr>
          <p:cNvGrpSpPr/>
          <p:nvPr/>
        </p:nvGrpSpPr>
        <p:grpSpPr>
          <a:xfrm>
            <a:off x="274630" y="1182084"/>
            <a:ext cx="7692083" cy="5436102"/>
            <a:chOff x="274630" y="1182084"/>
            <a:chExt cx="7692083" cy="5173637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0DFDE8BA-2C8B-4734-8C23-671C49059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4630" y="1184045"/>
              <a:ext cx="3951222" cy="234467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54E4BB11-9724-4FC5-8909-5E70C5B208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54685" y="1182084"/>
              <a:ext cx="3612028" cy="234467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AE811389-7E19-483B-AA67-81391421D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2499" y="3674548"/>
              <a:ext cx="2247655" cy="267911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F787F494-6CBA-40D1-8802-8845EC170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47860" y="3674548"/>
              <a:ext cx="2118853" cy="267911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C7DF04B6-A02F-4F61-A810-5090D5245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641962" y="5694590"/>
              <a:ext cx="3094090" cy="66113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E000DA9A-6FB3-4A84-9C68-9A2DECF67C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6693" b="19231"/>
            <a:stretch/>
          </p:blipFill>
          <p:spPr>
            <a:xfrm>
              <a:off x="2382993" y="3946176"/>
              <a:ext cx="3612028" cy="132703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00D17544-AE4D-1048-1F11-669D66CE57D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40206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126508db6d7_0_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/>
              <a:t>III Форум Ассоциации вузов России и Беларуси</a:t>
            </a:r>
            <a:br>
              <a:rPr lang="ru-RU" sz="3600" dirty="0"/>
            </a:br>
            <a:r>
              <a:rPr lang="ru-RU" sz="3100" i="1" dirty="0"/>
              <a:t>28 июня 2021 года</a:t>
            </a:r>
            <a:endParaRPr dirty="0"/>
          </a:p>
        </p:txBody>
      </p:sp>
      <p:pic>
        <p:nvPicPr>
          <p:cNvPr id="226" name="Google Shape;226;g126508db6d7_0_0"/>
          <p:cNvPicPr preferRelativeResize="0"/>
          <p:nvPr/>
        </p:nvPicPr>
        <p:blipFill rotWithShape="1">
          <a:blip r:embed="rId3">
            <a:alphaModFix/>
          </a:blip>
          <a:srcRect l="4508" r="4508"/>
          <a:stretch/>
        </p:blipFill>
        <p:spPr>
          <a:xfrm>
            <a:off x="3254663" y="1214367"/>
            <a:ext cx="8621386" cy="53231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27" name="Google Shape;227;g126508db6d7_0_0"/>
          <p:cNvSpPr/>
          <p:nvPr/>
        </p:nvSpPr>
        <p:spPr>
          <a:xfrm>
            <a:off x="414918" y="1925773"/>
            <a:ext cx="2573610" cy="39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34398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2F13"/>
              </a:buClr>
              <a:buSzPts val="2200"/>
              <a:buFont typeface="Wingdings" pitchFamily="2" charset="2"/>
              <a:buChar char="ü"/>
            </a:pPr>
            <a:r>
              <a:rPr lang="ru-RU" sz="2200" b="0" i="0" u="none" strike="noStrike" cap="none" dirty="0">
                <a:solidFill>
                  <a:srgbClr val="1E2F13"/>
                </a:solidFill>
                <a:latin typeface="Calibri"/>
                <a:ea typeface="Calibri"/>
                <a:cs typeface="Calibri"/>
                <a:sym typeface="Calibri"/>
              </a:rPr>
              <a:t>Около </a:t>
            </a:r>
            <a:r>
              <a:rPr lang="ru-RU" sz="2200" b="1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90</a:t>
            </a:r>
            <a:r>
              <a:rPr lang="ru-RU" sz="22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200" b="0" i="0" u="none" strike="noStrike" cap="none" dirty="0">
                <a:solidFill>
                  <a:srgbClr val="1E2F13"/>
                </a:solidFill>
                <a:latin typeface="Calibri"/>
                <a:ea typeface="Calibri"/>
                <a:cs typeface="Calibri"/>
                <a:sym typeface="Calibri"/>
              </a:rPr>
              <a:t>руководителей и представителей ведущих университетов России и Беларуси</a:t>
            </a:r>
            <a:endParaRPr sz="220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3980" marR="0" lvl="0" indent="-342900" algn="l" rtl="0">
              <a:lnSpc>
                <a:spcPct val="100000"/>
              </a:lnSpc>
              <a:spcBef>
                <a:spcPts val="1199"/>
              </a:spcBef>
              <a:spcAft>
                <a:spcPts val="0"/>
              </a:spcAft>
              <a:buClr>
                <a:srgbClr val="1E2F13"/>
              </a:buClr>
              <a:buSzPts val="2200"/>
              <a:buFont typeface="Wingdings" pitchFamily="2" charset="2"/>
              <a:buChar char="ü"/>
            </a:pPr>
            <a:r>
              <a:rPr lang="ru-RU" sz="2200" b="0" i="0" u="none" strike="noStrike" cap="none" dirty="0">
                <a:solidFill>
                  <a:srgbClr val="1E2F13"/>
                </a:solidFill>
                <a:latin typeface="Calibri"/>
                <a:ea typeface="Calibri"/>
                <a:cs typeface="Calibri"/>
                <a:sym typeface="Calibri"/>
              </a:rPr>
              <a:t>С участием </a:t>
            </a:r>
            <a:r>
              <a:rPr lang="ru-RU" sz="2200" dirty="0">
                <a:solidFill>
                  <a:srgbClr val="1E2F13"/>
                </a:solidFill>
                <a:latin typeface="Calibri"/>
                <a:ea typeface="Calibri"/>
                <a:cs typeface="Calibri"/>
                <a:sym typeface="Calibri"/>
              </a:rPr>
              <a:t>профильных министров </a:t>
            </a:r>
            <a:endParaRPr sz="220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9F2C6A5-1428-50A8-8E4C-1509C9BC57B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7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2"/>
          <p:cNvSpPr txBox="1">
            <a:spLocks noGrp="1"/>
          </p:cNvSpPr>
          <p:nvPr>
            <p:ph type="title"/>
          </p:nvPr>
        </p:nvSpPr>
        <p:spPr>
          <a:xfrm>
            <a:off x="1127448" y="203104"/>
            <a:ext cx="10585176" cy="720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53917"/>
              </a:buClr>
              <a:buSzPts val="3200"/>
              <a:buFont typeface="Cambria"/>
              <a:buNone/>
            </a:pPr>
            <a:r>
              <a:rPr lang="ru-RU"/>
              <a:t>Совместная образовательная программа МГУ и БГУ </a:t>
            </a:r>
            <a:endParaRPr/>
          </a:p>
        </p:txBody>
      </p:sp>
      <p:sp>
        <p:nvSpPr>
          <p:cNvPr id="244" name="Google Shape;244;p12"/>
          <p:cNvSpPr/>
          <p:nvPr/>
        </p:nvSpPr>
        <p:spPr>
          <a:xfrm>
            <a:off x="7484867" y="1186708"/>
            <a:ext cx="4387116" cy="5201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i="0" u="none" strike="noStrike" cap="none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Совместная магистерская программа «История белорусской диаспоры»</a:t>
            </a:r>
            <a:endParaRPr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rtl="0">
              <a:spcBef>
                <a:spcPts val="1200"/>
              </a:spcBef>
              <a:spcAft>
                <a:spcPts val="0"/>
              </a:spcAft>
              <a:buClr>
                <a:srgbClr val="1E2F13"/>
              </a:buClr>
              <a:buSzPts val="2400"/>
              <a:buFont typeface="Noto Sans Symbols"/>
              <a:buChar char="❖"/>
            </a:pPr>
            <a:r>
              <a:rPr lang="ru-RU" sz="2400" b="0" i="0" u="none" strike="noStrike" cap="none" dirty="0">
                <a:solidFill>
                  <a:srgbClr val="1E2F13"/>
                </a:solidFill>
                <a:latin typeface="Calibri"/>
                <a:ea typeface="Calibri"/>
                <a:cs typeface="Calibri"/>
                <a:sym typeface="Calibri"/>
              </a:rPr>
              <a:t>2019 год — начало реализации программы (исторический факультет МГУ имени М.В.</a:t>
            </a:r>
            <a:r>
              <a:rPr lang="en-US" sz="2400" b="0" i="0" u="none" strike="noStrike" cap="none" dirty="0">
                <a:solidFill>
                  <a:srgbClr val="1E2F1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b="0" i="0" u="none" strike="noStrike" cap="none" dirty="0">
                <a:solidFill>
                  <a:srgbClr val="1E2F13"/>
                </a:solidFill>
                <a:latin typeface="Calibri"/>
                <a:ea typeface="Calibri"/>
                <a:cs typeface="Calibri"/>
                <a:sym typeface="Calibri"/>
              </a:rPr>
              <a:t>Ломоносова и исторический факультет  Белорусского государственного университета)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rtl="0">
              <a:spcBef>
                <a:spcPts val="1200"/>
              </a:spcBef>
              <a:spcAft>
                <a:spcPts val="0"/>
              </a:spcAft>
              <a:buClr>
                <a:srgbClr val="1E2F13"/>
              </a:buClr>
              <a:buSzPts val="2400"/>
              <a:buFont typeface="Noto Sans Symbols"/>
              <a:buChar char="❖"/>
            </a:pPr>
            <a:r>
              <a:rPr lang="ru-RU" sz="2400" b="0" i="0" u="none" strike="noStrike" cap="none" dirty="0">
                <a:solidFill>
                  <a:srgbClr val="1E2F13"/>
                </a:solidFill>
                <a:latin typeface="Calibri"/>
                <a:ea typeface="Calibri"/>
                <a:cs typeface="Calibri"/>
                <a:sym typeface="Calibri"/>
              </a:rPr>
              <a:t>2021 год — первый выпуск студентов 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C1B3CBDE-E55B-C923-D98D-C7875D7CF27F}"/>
              </a:ext>
            </a:extLst>
          </p:cNvPr>
          <p:cNvGrpSpPr/>
          <p:nvPr/>
        </p:nvGrpSpPr>
        <p:grpSpPr>
          <a:xfrm>
            <a:off x="321743" y="1181131"/>
            <a:ext cx="6838569" cy="5311744"/>
            <a:chOff x="277139" y="1181131"/>
            <a:chExt cx="6009347" cy="4667660"/>
          </a:xfrm>
        </p:grpSpPr>
        <p:pic>
          <p:nvPicPr>
            <p:cNvPr id="246" name="Google Shape;246;p1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991333" y="2480423"/>
              <a:ext cx="3295153" cy="336836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42" name="Google Shape;242;p12" descr="https://www.msu.ru/upload/r-img/2019/07/20190718-11.jpg"/>
            <p:cNvPicPr preferRelativeResize="0"/>
            <p:nvPr/>
          </p:nvPicPr>
          <p:blipFill rotWithShape="1">
            <a:blip r:embed="rId4">
              <a:alphaModFix/>
            </a:blip>
            <a:srcRect l="31126" r="6531" b="691"/>
            <a:stretch/>
          </p:blipFill>
          <p:spPr>
            <a:xfrm>
              <a:off x="277139" y="1181131"/>
              <a:ext cx="3550292" cy="3694688"/>
            </a:xfrm>
            <a:prstGeom prst="rect">
              <a:avLst/>
            </a:prstGeom>
            <a:noFill/>
            <a:ln>
              <a:noFill/>
            </a:ln>
            <a:effectLst>
              <a:outerShdw blurRad="190440" algn="tl" rotWithShape="0">
                <a:srgbClr val="000000">
                  <a:alpha val="69803"/>
                </a:srgbClr>
              </a:outerShdw>
            </a:effectLst>
          </p:spPr>
        </p:pic>
      </p:grp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379F829-0BD5-F1C0-86D3-E92A9843E47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8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" name="Google Shape;277;p15"/>
          <p:cNvGrpSpPr/>
          <p:nvPr/>
        </p:nvGrpSpPr>
        <p:grpSpPr>
          <a:xfrm>
            <a:off x="230506" y="2492897"/>
            <a:ext cx="11770150" cy="4176464"/>
            <a:chOff x="1141783" y="2823699"/>
            <a:chExt cx="10837878" cy="3845661"/>
          </a:xfrm>
        </p:grpSpPr>
        <p:pic>
          <p:nvPicPr>
            <p:cNvPr id="278" name="Google Shape;278;p15" descr="Изображение выглядит как текст, человек, стена, внутренний&#10;&#10;Автоматически созданное описание"/>
            <p:cNvPicPr preferRelativeResize="0"/>
            <p:nvPr/>
          </p:nvPicPr>
          <p:blipFill rotWithShape="1">
            <a:blip r:embed="rId3">
              <a:alphaModFix/>
            </a:blip>
            <a:srcRect l="6818" r="6817"/>
            <a:stretch/>
          </p:blipFill>
          <p:spPr>
            <a:xfrm>
              <a:off x="1141783" y="2828072"/>
              <a:ext cx="5472608" cy="3841288"/>
            </a:xfrm>
            <a:prstGeom prst="rect">
              <a:avLst/>
            </a:prstGeom>
            <a:noFill/>
            <a:ln>
              <a:noFill/>
            </a:ln>
            <a:effectLst>
              <a:outerShdw blurRad="190500" algn="tl" rotWithShape="0">
                <a:srgbClr val="000000">
                  <a:alpha val="69803"/>
                </a:srgbClr>
              </a:outerShdw>
            </a:effectLst>
          </p:spPr>
        </p:pic>
        <p:pic>
          <p:nvPicPr>
            <p:cNvPr id="279" name="Google Shape;279;p15" descr="Изображение выглядит как текст, пол&#10;&#10;Автоматически созданное описание"/>
            <p:cNvPicPr preferRelativeResize="0"/>
            <p:nvPr/>
          </p:nvPicPr>
          <p:blipFill rotWithShape="1">
            <a:blip r:embed="rId4">
              <a:alphaModFix/>
            </a:blip>
            <a:srcRect r="6919"/>
            <a:stretch/>
          </p:blipFill>
          <p:spPr>
            <a:xfrm>
              <a:off x="6707179" y="2823699"/>
              <a:ext cx="5272482" cy="3841288"/>
            </a:xfrm>
            <a:prstGeom prst="rect">
              <a:avLst/>
            </a:prstGeom>
            <a:noFill/>
            <a:ln>
              <a:noFill/>
            </a:ln>
            <a:effectLst>
              <a:outerShdw blurRad="190500" algn="tl" rotWithShape="0">
                <a:srgbClr val="000000">
                  <a:alpha val="69803"/>
                </a:srgbClr>
              </a:outerShdw>
            </a:effectLst>
          </p:spPr>
        </p:pic>
      </p:grpSp>
      <p:sp>
        <p:nvSpPr>
          <p:cNvPr id="280" name="Google Shape;280;p15"/>
          <p:cNvSpPr txBox="1">
            <a:spLocks noGrp="1"/>
          </p:cNvSpPr>
          <p:nvPr>
            <p:ph type="title"/>
          </p:nvPr>
        </p:nvSpPr>
        <p:spPr>
          <a:xfrm>
            <a:off x="1127448" y="203104"/>
            <a:ext cx="10585176" cy="720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53917"/>
              </a:buClr>
              <a:buSzPts val="3200"/>
              <a:buFont typeface="Cambria"/>
              <a:buNone/>
            </a:pPr>
            <a:r>
              <a:rPr lang="ru-RU"/>
              <a:t>Образовательное сотрудничество </a:t>
            </a:r>
            <a:endParaRPr/>
          </a:p>
        </p:txBody>
      </p:sp>
      <p:sp>
        <p:nvSpPr>
          <p:cNvPr id="281" name="Google Shape;281;p15"/>
          <p:cNvSpPr/>
          <p:nvPr/>
        </p:nvSpPr>
        <p:spPr>
          <a:xfrm>
            <a:off x="1127448" y="944179"/>
            <a:ext cx="3024336" cy="1355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1E2F13"/>
              </a:buClr>
              <a:buSzPts val="2400"/>
              <a:buFont typeface="Wingdings" pitchFamily="2" charset="2"/>
              <a:buChar char="ü"/>
            </a:pPr>
            <a:r>
              <a:rPr lang="ru-RU" sz="2400" b="0" i="0" u="none" strike="noStrike" cap="none" dirty="0">
                <a:solidFill>
                  <a:srgbClr val="1E2F13"/>
                </a:solidFill>
                <a:latin typeface="Calibri"/>
                <a:ea typeface="Calibri"/>
                <a:cs typeface="Calibri"/>
                <a:sym typeface="Calibri"/>
              </a:rPr>
              <a:t>Циклы лекций</a:t>
            </a:r>
            <a:endParaRPr sz="2400" b="0" i="0" u="none" strike="noStrike" cap="none" dirty="0">
              <a:solidFill>
                <a:srgbClr val="1E2F1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1E2F13"/>
              </a:buClr>
              <a:buSzPts val="2400"/>
              <a:buFont typeface="Wingdings" pitchFamily="2" charset="2"/>
              <a:buChar char="ü"/>
            </a:pPr>
            <a:r>
              <a:rPr lang="ru-RU" sz="2400" b="0" i="0" u="none" strike="noStrike" cap="none" dirty="0">
                <a:solidFill>
                  <a:srgbClr val="1E2F13"/>
                </a:solidFill>
                <a:latin typeface="Calibri"/>
                <a:ea typeface="Calibri"/>
                <a:cs typeface="Calibri"/>
                <a:sym typeface="Calibri"/>
              </a:rPr>
              <a:t>Круглые столы</a:t>
            </a:r>
            <a:endParaRPr sz="2400" b="0" i="0" u="none" strike="noStrike" cap="none" dirty="0">
              <a:solidFill>
                <a:srgbClr val="1E2F1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1E2F13"/>
              </a:buClr>
              <a:buSzPts val="2400"/>
              <a:buFont typeface="Wingdings" pitchFamily="2" charset="2"/>
              <a:buChar char="ü"/>
            </a:pPr>
            <a:r>
              <a:rPr lang="ru-RU" sz="2400" b="0" i="0" u="none" strike="noStrike" cap="none" dirty="0">
                <a:solidFill>
                  <a:srgbClr val="1E2F13"/>
                </a:solidFill>
                <a:latin typeface="Calibri"/>
                <a:ea typeface="Calibri"/>
                <a:cs typeface="Calibri"/>
                <a:sym typeface="Calibri"/>
              </a:rPr>
              <a:t>Конференции</a:t>
            </a:r>
            <a:endParaRPr sz="2400" b="0" i="0" u="none" strike="noStrike" cap="none" dirty="0">
              <a:solidFill>
                <a:srgbClr val="1E2F1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15"/>
          <p:cNvSpPr/>
          <p:nvPr/>
        </p:nvSpPr>
        <p:spPr>
          <a:xfrm>
            <a:off x="4007768" y="944178"/>
            <a:ext cx="6427704" cy="1355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1E2F13"/>
              </a:buClr>
              <a:buSzPts val="2400"/>
              <a:buFont typeface="Wingdings" pitchFamily="2" charset="2"/>
              <a:buChar char="ü"/>
            </a:pPr>
            <a:r>
              <a:rPr lang="ru-RU" sz="2400" b="0" i="0" u="none" strike="noStrike" cap="none" dirty="0">
                <a:solidFill>
                  <a:srgbClr val="1E2F13"/>
                </a:solidFill>
                <a:latin typeface="Calibri"/>
                <a:ea typeface="Calibri"/>
                <a:cs typeface="Calibri"/>
                <a:sym typeface="Calibri"/>
              </a:rPr>
              <a:t>Обмен опытом: программа </a:t>
            </a:r>
            <a:br>
              <a:rPr lang="ru-RU" sz="2400" b="0" i="0" u="none" strike="noStrike" cap="none" dirty="0">
                <a:solidFill>
                  <a:srgbClr val="1E2F13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2400" b="0" i="0" u="none" strike="noStrike" cap="none" dirty="0">
                <a:solidFill>
                  <a:srgbClr val="1E2F13"/>
                </a:solidFill>
                <a:latin typeface="Calibri"/>
                <a:ea typeface="Calibri"/>
                <a:cs typeface="Calibri"/>
                <a:sym typeface="Calibri"/>
              </a:rPr>
              <a:t>«Приглашенный профессор»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1E2F13"/>
              </a:buClr>
              <a:buSzPts val="2400"/>
              <a:buFont typeface="Wingdings" pitchFamily="2" charset="2"/>
              <a:buChar char="ü"/>
            </a:pPr>
            <a:r>
              <a:rPr lang="ru-RU" sz="2400" b="0" i="0" u="none" strike="noStrike" cap="none" dirty="0">
                <a:solidFill>
                  <a:srgbClr val="1E2F13"/>
                </a:solidFill>
                <a:latin typeface="Calibri"/>
                <a:ea typeface="Calibri"/>
                <a:cs typeface="Calibri"/>
                <a:sym typeface="Calibri"/>
              </a:rPr>
              <a:t>Совместные образовательные программы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303F3CE-29B8-8846-2893-6B075AEA8F9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9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3_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/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945</TotalTime>
  <Words>1480</Words>
  <Application>Microsoft Macintosh PowerPoint</Application>
  <PresentationFormat>Широкоэкранный</PresentationFormat>
  <Paragraphs>210</Paragraphs>
  <Slides>37</Slides>
  <Notes>28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3" baseType="lpstr">
      <vt:lpstr>Calibri</vt:lpstr>
      <vt:lpstr>Arial</vt:lpstr>
      <vt:lpstr>Wingdings</vt:lpstr>
      <vt:lpstr>Cambria</vt:lpstr>
      <vt:lpstr>Noto Sans Symbols</vt:lpstr>
      <vt:lpstr>3_Тема Office</vt:lpstr>
      <vt:lpstr>IV Форум Ассоциации вузов  России и Беларуси </vt:lpstr>
      <vt:lpstr>Двустороннее межуниверситетское сотрудничество в рамках деятельности Ассоциации вузов России и Беларуси</vt:lpstr>
      <vt:lpstr>Институционализация межвузовского  сотрудничества России и Беларуси</vt:lpstr>
      <vt:lpstr>I Форум Ассоциации вузов России и Беларуси  10 октября 2019 года</vt:lpstr>
      <vt:lpstr>II Форум Ассоциации вузов России и Беларуси 14 декабря 2020 года</vt:lpstr>
      <vt:lpstr>II Форум Ассоциации вузов России и Беларуси 14 декабря 2020 года</vt:lpstr>
      <vt:lpstr>III Форум Ассоциации вузов России и Беларуси 28 июня 2021 года</vt:lpstr>
      <vt:lpstr>Совместная образовательная программа МГУ и БГУ </vt:lpstr>
      <vt:lpstr>Образовательное сотрудничество </vt:lpstr>
      <vt:lpstr>Научное сотрудничество </vt:lpstr>
      <vt:lpstr>Дни дружбы Московского и Белорусского государственного университета </vt:lpstr>
      <vt:lpstr>Молодежное межуниверситетское  российско-белорусское сотрудничество </vt:lpstr>
      <vt:lpstr>Развитие международного сотрудничества  Российского Союза ректоров</vt:lpstr>
      <vt:lpstr>Международные ассоциации университетов, созданные  под эгидой Российского Союза ректоров </vt:lpstr>
      <vt:lpstr>Евразийская ассоциация университетов</vt:lpstr>
      <vt:lpstr>Презентация PowerPoint</vt:lpstr>
      <vt:lpstr>Евразийский сетевой университет </vt:lpstr>
      <vt:lpstr>Евразийский сетевой университет (ЕСУ)</vt:lpstr>
      <vt:lpstr>Евразийский сетевой университет как проект-символ евразийской интеграции</vt:lpstr>
      <vt:lpstr>Направления деятельности </vt:lpstr>
      <vt:lpstr>Cоздание Евразийского сетевого университета </vt:lpstr>
      <vt:lpstr>Международная ассоциация академий наук </vt:lpstr>
      <vt:lpstr>Международные форумы ректоров</vt:lpstr>
      <vt:lpstr>Форумы ректоров университетов России и стран евразийского пространства (состоялись в 2022 г.)</vt:lpstr>
      <vt:lpstr>Форумы ректоров университетов России и зарубежных стран (запланированы на осень 2022 год) </vt:lpstr>
      <vt:lpstr>Общегосударственные инициативы и проекты Российского Союза ректоров</vt:lpstr>
      <vt:lpstr>Международный рейтинг  «Три миссии университета» </vt:lpstr>
      <vt:lpstr>Научно-образовательные консорциумы «Вернадский»</vt:lpstr>
      <vt:lpstr>Всероссийский фестиваль NAUKA 0+</vt:lpstr>
      <vt:lpstr>Международный молодежный научный  форум «Ломоносов-2022»</vt:lpstr>
      <vt:lpstr>Московский университет и Великая Отечественная война</vt:lpstr>
      <vt:lpstr>Память о Великой Отечественной войне: студенты МГУ и БГУ у мемориала памяти народного ополчения </vt:lpstr>
      <vt:lpstr>Дальнейшее развитие сотрудничества  российских и белорусских вузов </vt:lpstr>
      <vt:lpstr>Дорожная карта сотрудничества российских и белорусских вузов: возможные направления </vt:lpstr>
      <vt:lpstr>График реализации Дорожной карты сотрудничества российских и белорусских университетов</vt:lpstr>
      <vt:lpstr>Сайт Ассоциации вузов России и Беларуси </vt:lpstr>
      <vt:lpstr>Благодарю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Коллегия  Об Ассоциации вузов России и Беларуси</dc:title>
  <dc:creator>Григорий</dc:creator>
  <cp:lastModifiedBy>Microsoft Office User</cp:lastModifiedBy>
  <cp:revision>45</cp:revision>
  <dcterms:created xsi:type="dcterms:W3CDTF">2016-03-10T07:07:39Z</dcterms:created>
  <dcterms:modified xsi:type="dcterms:W3CDTF">2022-06-28T23:45:56Z</dcterms:modified>
</cp:coreProperties>
</file>