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0" r:id="rId2"/>
    <p:sldId id="306" r:id="rId3"/>
    <p:sldId id="311" r:id="rId4"/>
    <p:sldId id="310" r:id="rId5"/>
    <p:sldId id="308" r:id="rId6"/>
    <p:sldId id="307" r:id="rId7"/>
    <p:sldId id="303" r:id="rId8"/>
    <p:sldId id="293" r:id="rId9"/>
    <p:sldId id="301" r:id="rId10"/>
    <p:sldId id="272" r:id="rId11"/>
    <p:sldId id="273" r:id="rId12"/>
    <p:sldId id="274" r:id="rId13"/>
    <p:sldId id="275" r:id="rId14"/>
    <p:sldId id="302" r:id="rId15"/>
    <p:sldId id="312" r:id="rId16"/>
    <p:sldId id="313" r:id="rId17"/>
    <p:sldId id="299" r:id="rId18"/>
    <p:sldId id="30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4" autoAdjust="0"/>
    <p:restoredTop sz="94599" autoAdjust="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D482A-BBEF-4E71-AD3A-F446CB3ED228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1AE16-1C9B-41D0-81DA-5EF58D601F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9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7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91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1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47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04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73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48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708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01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81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99851-134C-4766-9BD2-E248D07F7834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D661E-7D63-4335-B055-5748E7FC03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7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image" Target="../media/image2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10" Type="http://schemas.openxmlformats.org/officeDocument/2006/relationships/image" Target="../media/image24.png"/><Relationship Id="rId4" Type="http://schemas.openxmlformats.org/officeDocument/2006/relationships/image" Target="../media/image50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2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jpeg"/><Relationship Id="rId7" Type="http://schemas.openxmlformats.org/officeDocument/2006/relationships/image" Target="../media/image27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wmf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.png"/><Relationship Id="rId4" Type="http://schemas.openxmlformats.org/officeDocument/2006/relationships/image" Target="../media/image66.pn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3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6.jpeg"/><Relationship Id="rId2" Type="http://schemas.openxmlformats.org/officeDocument/2006/relationships/image" Target="../media/image22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19" Type="http://schemas.openxmlformats.org/officeDocument/2006/relationships/image" Target="../media/image38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2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3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el_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429132"/>
            <a:ext cx="3528194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ÐÐ¾ÑÐ¾Ð¶ÐµÐµ Ð¸Ð·Ð¾Ð±ÑÐ°Ð¶ÐµÐ½Ð¸Ð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500570"/>
            <a:ext cx="3240360" cy="19335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32" y="1731711"/>
            <a:ext cx="91085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Опыт сотрудничества </a:t>
            </a: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учреждения образования </a:t>
            </a: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«Гродненский государственный аграрный университет» </a:t>
            </a:r>
          </a:p>
          <a:p>
            <a:pPr algn="ctr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организациями Российской Федерации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285728"/>
            <a:ext cx="40674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В.К. Пестис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ректор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b="32391"/>
          <a:stretch>
            <a:fillRect/>
          </a:stretch>
        </p:blipFill>
        <p:spPr bwMode="auto">
          <a:xfrm>
            <a:off x="142844" y="142852"/>
            <a:ext cx="22955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071670" y="357166"/>
            <a:ext cx="43374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Отраслевая </a:t>
            </a:r>
          </a:p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научно-исследовательская </a:t>
            </a:r>
          </a:p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лаборатория  «ДНК-технологий»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t="58670" r="50207" b="2508"/>
          <a:stretch/>
        </p:blipFill>
        <p:spPr bwMode="auto">
          <a:xfrm>
            <a:off x="214282" y="1785926"/>
            <a:ext cx="328614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9" t="58669" r="1644"/>
          <a:stretch/>
        </p:blipFill>
        <p:spPr bwMode="auto">
          <a:xfrm>
            <a:off x="3643306" y="1785926"/>
            <a:ext cx="3129477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7" t="8603" r="226" b="66564"/>
          <a:stretch/>
        </p:blipFill>
        <p:spPr bwMode="auto">
          <a:xfrm>
            <a:off x="214282" y="4357694"/>
            <a:ext cx="3286148" cy="225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7" t="33436" r="984" b="41731"/>
          <a:stretch/>
        </p:blipFill>
        <p:spPr bwMode="auto">
          <a:xfrm>
            <a:off x="3643306" y="4357694"/>
            <a:ext cx="3143272" cy="225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 b="32391"/>
          <a:stretch>
            <a:fillRect/>
          </a:stretch>
        </p:blipFill>
        <p:spPr bwMode="auto">
          <a:xfrm>
            <a:off x="-32" y="142852"/>
            <a:ext cx="22955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2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64" y="142852"/>
            <a:ext cx="2133595" cy="1198809"/>
          </a:xfrm>
          <a:prstGeom prst="rect">
            <a:avLst/>
          </a:prstGeom>
          <a:noFill/>
        </p:spPr>
      </p:pic>
      <p:pic>
        <p:nvPicPr>
          <p:cNvPr id="11266" name="Picture 2" descr="ВНИИГРЖ — ВСЕРОССИЙСКИЙ НАУЧНО-ИССЛЕДОВАТЕЛЬСКИЙ ИНСТИТУТ ГЕНЕТИКИ И  РАЗВЕДЕНИЯ СЕЛЬСКОХОЗЯЙСТВЕННЫХ ЖИВОТНЫХ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30" y="1500174"/>
            <a:ext cx="1665039" cy="1643074"/>
          </a:xfrm>
          <a:prstGeom prst="rect">
            <a:avLst/>
          </a:prstGeom>
          <a:noFill/>
        </p:spPr>
      </p:pic>
      <p:pic>
        <p:nvPicPr>
          <p:cNvPr id="11268" name="Picture 4" descr="Всё о компании Всероссийский научно-исследовательский институт племенного  дела – Агроинвестор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30" y="3214684"/>
            <a:ext cx="1714512" cy="1714514"/>
          </a:xfrm>
          <a:prstGeom prst="rect">
            <a:avLst/>
          </a:prstGeom>
          <a:noFill/>
        </p:spPr>
      </p:pic>
      <p:sp>
        <p:nvSpPr>
          <p:cNvPr id="11270" name="AutoShape 6" descr="Главная - ВИЖ им. Л. К. Эрнс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Главная - ВИЖ им. Л. К. Эрнс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4" descr="Всероссийский НИИ животноводства имени Л. К. Эрнста — Википедия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72330" y="4995881"/>
            <a:ext cx="1719266" cy="1719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1577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2214546" y="357166"/>
            <a:ext cx="45264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Отраслевая биотехнологическая </a:t>
            </a:r>
          </a:p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лаборатория по репродукции </a:t>
            </a:r>
          </a:p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сельскохозяйственных животных</a:t>
            </a:r>
          </a:p>
        </p:txBody>
      </p:sp>
      <p:sp>
        <p:nvSpPr>
          <p:cNvPr id="10242" name="AutoShape 2" descr="Главная - ВИЖ им. Л. К. Эрнс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b="32391"/>
          <a:stretch>
            <a:fillRect/>
          </a:stretch>
        </p:blipFill>
        <p:spPr bwMode="auto">
          <a:xfrm>
            <a:off x="0" y="0"/>
            <a:ext cx="2081243" cy="143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0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28604"/>
            <a:ext cx="2133595" cy="1198809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9"/>
          <a:stretch>
            <a:fillRect/>
          </a:stretch>
        </p:blipFill>
        <p:spPr>
          <a:xfrm>
            <a:off x="142844" y="4286256"/>
            <a:ext cx="3500462" cy="2312757"/>
          </a:xfrm>
          <a:prstGeom prst="rect">
            <a:avLst/>
          </a:prstGeom>
        </p:spPr>
      </p:pic>
      <p:pic>
        <p:nvPicPr>
          <p:cNvPr id="10246" name="Picture 6" descr="Племенное хозяйство КРС - ООО «Бетагран Липецк» - центр племенного  животноводства"/>
          <p:cNvPicPr>
            <a:picLocks noChangeAspect="1" noChangeArrowheads="1"/>
          </p:cNvPicPr>
          <p:nvPr/>
        </p:nvPicPr>
        <p:blipFill>
          <a:blip r:embed="rId5" cstate="print"/>
          <a:srcRect l="7775" t="8293" b="28123"/>
          <a:stretch>
            <a:fillRect/>
          </a:stretch>
        </p:blipFill>
        <p:spPr bwMode="auto">
          <a:xfrm>
            <a:off x="3793836" y="4572008"/>
            <a:ext cx="5157828" cy="2000264"/>
          </a:xfrm>
          <a:prstGeom prst="rect">
            <a:avLst/>
          </a:prstGeom>
          <a:noFill/>
        </p:spPr>
      </p:pic>
      <p:pic>
        <p:nvPicPr>
          <p:cNvPr id="10248" name="Picture 8" descr="Племенное хозяйство КРС - ООО «Бетагран Липецк» - центр племенного  животноводств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357430"/>
            <a:ext cx="4134874" cy="1500198"/>
          </a:xfrm>
          <a:prstGeom prst="rect">
            <a:avLst/>
          </a:prstGeom>
          <a:noFill/>
        </p:spPr>
      </p:pic>
      <p:pic>
        <p:nvPicPr>
          <p:cNvPr id="11" name="Picture 2" descr="E:\!!!НАУЧНЫЙ ОТДЕЛ\ВЫСТАВКА+СТАТЬИ\Информация Биоцентра ГГАУ\foto 18.05\IMG_20220518_094437.jpg"/>
          <p:cNvPicPr>
            <a:picLocks noChangeAspect="1" noChangeArrowheads="1"/>
          </p:cNvPicPr>
          <p:nvPr/>
        </p:nvPicPr>
        <p:blipFill>
          <a:blip r:embed="rId7" cstate="print"/>
          <a:srcRect t="30239"/>
          <a:stretch>
            <a:fillRect/>
          </a:stretch>
        </p:blipFill>
        <p:spPr bwMode="auto">
          <a:xfrm>
            <a:off x="500034" y="1571612"/>
            <a:ext cx="2857520" cy="2664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8087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428736"/>
            <a:ext cx="3286148" cy="2592387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1928793" y="71414"/>
            <a:ext cx="47863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Селекционный центр </a:t>
            </a:r>
          </a:p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по созданию новых сортов </a:t>
            </a:r>
          </a:p>
          <a:p>
            <a:pPr algn="ctr" eaLnBrk="1" hangingPunct="1"/>
            <a:r>
              <a:rPr lang="ru-RU" sz="20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озимых зерновых культур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260873"/>
            <a:ext cx="3286148" cy="2454275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" b="18599"/>
          <a:stretch>
            <a:fillRect/>
          </a:stretch>
        </p:blipFill>
        <p:spPr bwMode="auto">
          <a:xfrm>
            <a:off x="4791099" y="1428736"/>
            <a:ext cx="3209925" cy="1928826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Центрально-Чернозёмный экономический район — Википед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8214" y="4295797"/>
            <a:ext cx="3810000" cy="241935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b="32391"/>
          <a:stretch>
            <a:fillRect/>
          </a:stretch>
        </p:blipFill>
        <p:spPr bwMode="auto">
          <a:xfrm>
            <a:off x="0" y="0"/>
            <a:ext cx="1985006" cy="13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0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26" y="71414"/>
            <a:ext cx="2133595" cy="119880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572000" y="3429000"/>
            <a:ext cx="3786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Центрально-Чернозёмный экономический район</a:t>
            </a:r>
          </a:p>
        </p:txBody>
      </p:sp>
    </p:spTree>
    <p:extLst>
      <p:ext uri="{BB962C8B-B14F-4D97-AF65-F5344CB8AC3E}">
        <p14:creationId xmlns:p14="http://schemas.microsoft.com/office/powerpoint/2010/main" val="3329667549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43108" y="214290"/>
            <a:ext cx="4714908" cy="5619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>
                <a:solidFill>
                  <a:srgbClr val="FFFF00"/>
                </a:solidFill>
              </a:rPr>
              <a:t>Опытное  поле</a:t>
            </a:r>
          </a:p>
        </p:txBody>
      </p:sp>
      <p:pic>
        <p:nvPicPr>
          <p:cNvPr id="7" name="Picture 15" descr="IMG_61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18556" r="25359"/>
          <a:stretch>
            <a:fillRect/>
          </a:stretch>
        </p:blipFill>
        <p:spPr bwMode="auto">
          <a:xfrm>
            <a:off x="285720" y="4429132"/>
            <a:ext cx="2496278" cy="21688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42852"/>
            <a:ext cx="2133595" cy="1198809"/>
          </a:xfrm>
          <a:prstGeom prst="rect">
            <a:avLst/>
          </a:prstGeom>
          <a:noFill/>
        </p:spPr>
      </p:pic>
      <p:pic>
        <p:nvPicPr>
          <p:cNvPr id="717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r="2440" b="3281"/>
          <a:stretch>
            <a:fillRect/>
          </a:stretch>
        </p:blipFill>
        <p:spPr bwMode="auto">
          <a:xfrm>
            <a:off x="214282" y="906465"/>
            <a:ext cx="3671888" cy="28082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" t="4510" r="2792" b="3665"/>
          <a:stretch>
            <a:fillRect/>
          </a:stretch>
        </p:blipFill>
        <p:spPr bwMode="auto">
          <a:xfrm>
            <a:off x="2857488" y="2263786"/>
            <a:ext cx="3671888" cy="27368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4" r="29143"/>
          <a:stretch>
            <a:fillRect/>
          </a:stretch>
        </p:blipFill>
        <p:spPr bwMode="auto">
          <a:xfrm>
            <a:off x="5357818" y="4000504"/>
            <a:ext cx="3600450" cy="2752725"/>
          </a:xfrm>
          <a:prstGeom prst="rect">
            <a:avLst/>
          </a:prstGeom>
          <a:noFill/>
          <a:ln w="349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Буйский химический завод"/>
          <p:cNvPicPr>
            <a:picLocks noChangeAspect="1" noChangeArrowheads="1"/>
          </p:cNvPicPr>
          <p:nvPr/>
        </p:nvPicPr>
        <p:blipFill>
          <a:blip r:embed="rId7" cstate="print"/>
          <a:srcRect t="32186" b="33616"/>
          <a:stretch>
            <a:fillRect/>
          </a:stretch>
        </p:blipFill>
        <p:spPr bwMode="auto">
          <a:xfrm>
            <a:off x="6786578" y="2714620"/>
            <a:ext cx="2193903" cy="750269"/>
          </a:xfrm>
          <a:prstGeom prst="rect">
            <a:avLst/>
          </a:prstGeom>
          <a:noFill/>
        </p:spPr>
      </p:pic>
      <p:pic>
        <p:nvPicPr>
          <p:cNvPr id="11" name="Picture 8" descr="Щелково Агрохим – один из лидеров отечественного рынка по производству  средств защиты растений, агрохимикатов и семян – официальный сай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1571612"/>
            <a:ext cx="2299080" cy="785818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 cstate="print"/>
          <a:srcRect b="32391"/>
          <a:stretch>
            <a:fillRect/>
          </a:stretch>
        </p:blipFill>
        <p:spPr bwMode="auto">
          <a:xfrm>
            <a:off x="0" y="0"/>
            <a:ext cx="1985006" cy="13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97999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834" t="34491" r="64019" b="21628"/>
          <a:stretch>
            <a:fillRect/>
          </a:stretch>
        </p:blipFill>
        <p:spPr bwMode="auto">
          <a:xfrm>
            <a:off x="214282" y="1643050"/>
            <a:ext cx="192882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Пчеловодство. Практикум: учебное пособие - Издательство &quot;Новое знание&quot;"/>
          <p:cNvPicPr>
            <a:picLocks noChangeAspect="1" noChangeArrowheads="1"/>
          </p:cNvPicPr>
          <p:nvPr/>
        </p:nvPicPr>
        <p:blipFill>
          <a:blip r:embed="rId3"/>
          <a:srcRect l="19333" r="20202"/>
          <a:stretch>
            <a:fillRect/>
          </a:stretch>
        </p:blipFill>
        <p:spPr bwMode="auto">
          <a:xfrm>
            <a:off x="6929454" y="1571612"/>
            <a:ext cx="1857388" cy="321471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19474" t="36883" r="53834" b="15664"/>
          <a:stretch>
            <a:fillRect/>
          </a:stretch>
        </p:blipFill>
        <p:spPr bwMode="auto">
          <a:xfrm>
            <a:off x="214282" y="4857760"/>
            <a:ext cx="192882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b="32391"/>
          <a:stretch>
            <a:fillRect/>
          </a:stretch>
        </p:blipFill>
        <p:spPr bwMode="auto">
          <a:xfrm>
            <a:off x="142844" y="214290"/>
            <a:ext cx="1985006" cy="13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033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214290"/>
            <a:ext cx="2085119" cy="1171572"/>
          </a:xfrm>
          <a:prstGeom prst="rect">
            <a:avLst/>
          </a:prstGeom>
          <a:noFill/>
        </p:spPr>
      </p:pic>
      <p:pic>
        <p:nvPicPr>
          <p:cNvPr id="1035" name="Picture 11" descr="Федеральный научный центр пчеловодства — Википедия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54" y="4857760"/>
            <a:ext cx="1860365" cy="1785950"/>
          </a:xfrm>
          <a:prstGeom prst="rect">
            <a:avLst/>
          </a:prstGeom>
          <a:noFill/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500298" y="214290"/>
            <a:ext cx="3703638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rgbClr val="FFFF00"/>
                </a:solidFill>
                <a:latin typeface="Tahoma" pitchFamily="34" charset="0"/>
              </a:rPr>
              <a:t>Центр научного </a:t>
            </a:r>
          </a:p>
          <a:p>
            <a:pPr algn="ctr" eaLnBrk="1" hangingPunct="1"/>
            <a:r>
              <a:rPr lang="ru-RU" sz="3200" b="1" dirty="0">
                <a:solidFill>
                  <a:srgbClr val="FFFF00"/>
                </a:solidFill>
                <a:latin typeface="Tahoma" pitchFamily="34" charset="0"/>
              </a:rPr>
              <a:t>пчеловодства</a:t>
            </a:r>
          </a:p>
        </p:txBody>
      </p:sp>
      <p:pic>
        <p:nvPicPr>
          <p:cNvPr id="12" name="Picture 9" descr="1 0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/>
          <a:stretch>
            <a:fillRect/>
          </a:stretch>
        </p:blipFill>
        <p:spPr bwMode="auto">
          <a:xfrm>
            <a:off x="2714612" y="1785926"/>
            <a:ext cx="3538532" cy="221498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47"/>
          <a:stretch>
            <a:fillRect/>
          </a:stretch>
        </p:blipFill>
        <p:spPr>
          <a:xfrm>
            <a:off x="2714612" y="4357694"/>
            <a:ext cx="3575695" cy="2286016"/>
          </a:xfr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1727929" cy="970877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b="32391"/>
          <a:stretch>
            <a:fillRect/>
          </a:stretch>
        </p:blipFill>
        <p:spPr bwMode="auto">
          <a:xfrm>
            <a:off x="571472" y="2285992"/>
            <a:ext cx="1985006" cy="13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rcRect l="5933" t="18803" r="6036" b="62393"/>
          <a:stretch>
            <a:fillRect/>
          </a:stretch>
        </p:blipFill>
        <p:spPr bwMode="auto">
          <a:xfrm>
            <a:off x="214282" y="5286388"/>
            <a:ext cx="6188100" cy="117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 l="6574" t="22792" r="47701" b="20513"/>
          <a:stretch>
            <a:fillRect/>
          </a:stretch>
        </p:blipFill>
        <p:spPr bwMode="auto">
          <a:xfrm>
            <a:off x="6143636" y="2428868"/>
            <a:ext cx="2574924" cy="168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babr24.com/n2p/i/2018/5/_12095632_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214290"/>
            <a:ext cx="4143368" cy="1887535"/>
          </a:xfrm>
          <a:prstGeom prst="rect">
            <a:avLst/>
          </a:prstGeom>
          <a:noFill/>
        </p:spPr>
      </p:pic>
      <p:sp>
        <p:nvSpPr>
          <p:cNvPr id="12" name="Стрелка вниз 11"/>
          <p:cNvSpPr/>
          <p:nvPr/>
        </p:nvSpPr>
        <p:spPr>
          <a:xfrm>
            <a:off x="1000100" y="4143380"/>
            <a:ext cx="857256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3537323">
            <a:off x="2123239" y="1319596"/>
            <a:ext cx="776285" cy="6706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8568374">
            <a:off x="2744494" y="3625235"/>
            <a:ext cx="687738" cy="772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/>
          <p:nvPr/>
        </p:nvPicPr>
        <p:blipFill>
          <a:blip r:embed="rId7"/>
          <a:srcRect l="12286" t="16898" r="70918" b="64543"/>
          <a:stretch>
            <a:fillRect/>
          </a:stretch>
        </p:blipFill>
        <p:spPr bwMode="auto">
          <a:xfrm>
            <a:off x="3714744" y="3857628"/>
            <a:ext cx="2195584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Стрелка вниз 14"/>
          <p:cNvSpPr/>
          <p:nvPr/>
        </p:nvSpPr>
        <p:spPr>
          <a:xfrm rot="16200000">
            <a:off x="3756954" y="2600972"/>
            <a:ext cx="687738" cy="772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500042"/>
            <a:ext cx="4429156" cy="36004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Предложения </a:t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сотрудничеству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262490"/>
            <a:ext cx="8784976" cy="4238212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совместных образовательных программ, программ повышения квалификации, сотрудничество в области академической мобильности (студенты, преподаватели), создание авторских коллективов по подготовке учебно-методической литературы.</a:t>
            </a:r>
          </a:p>
          <a:p>
            <a:pPr marL="514350" indent="-514350" algn="l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Организация практического обучения и переподготовки руководителей и специалистов АПК в сфере </a:t>
            </a:r>
            <a:r>
              <a:rPr lang="ru-RU" sz="20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агробизнеса</a:t>
            </a: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маркетинга, менеджмента, современных технологий производства и переработки сельскохозяйственной продукции.</a:t>
            </a:r>
          </a:p>
          <a:p>
            <a:pPr marL="514350" indent="-514350" algn="l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Реализация совместных проектов, направленных на повышение эффективности образовательного процесса в системе подготовки и повышения квалификации кадров.</a:t>
            </a:r>
          </a:p>
          <a:p>
            <a:pPr marL="514350" indent="-514350" algn="l">
              <a:buAutoNum type="arabicPeriod"/>
            </a:pPr>
            <a:r>
              <a:rPr lang="ru-RU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Продвижение образовательных, консультационных услуг на международный рынок, участие в выставках и ярмарках.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b="32391"/>
          <a:stretch>
            <a:fillRect/>
          </a:stretch>
        </p:blipFill>
        <p:spPr bwMode="auto">
          <a:xfrm>
            <a:off x="0" y="142852"/>
            <a:ext cx="1699254" cy="117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6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42852"/>
            <a:ext cx="1942243" cy="1091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934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500042"/>
            <a:ext cx="4429156" cy="36004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Предложения </a:t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сотрудничеству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42984"/>
            <a:ext cx="8784976" cy="4881154"/>
          </a:xfrm>
        </p:spPr>
        <p:txBody>
          <a:bodyPr>
            <a:noAutofit/>
          </a:bodyPr>
          <a:lstStyle/>
          <a:p>
            <a:pPr indent="531813" algn="just"/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Совместное выполнение научно-технических работ и инновационных проектов, представляющих взаимный интерес, оказание содействия их финансированию по направлениям:</a:t>
            </a:r>
          </a:p>
          <a:p>
            <a:pPr indent="531813" algn="just"/>
            <a:endParaRPr lang="ru-RU" sz="18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514350" indent="-514350" algn="l">
              <a:buFont typeface="Wingdings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новых сортов озимых  зерновых культур.</a:t>
            </a:r>
          </a:p>
          <a:p>
            <a:pPr marL="514350" indent="-514350" algn="l">
              <a:buFont typeface="Wingdings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использование ДНК-технологий в оценке сельскохозяйственных животных.</a:t>
            </a:r>
          </a:p>
          <a:p>
            <a:pPr marL="514350" indent="-514350" algn="l">
              <a:buFont typeface="Wingdings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технологии размножения сельскохозяйственных животных в системе «</a:t>
            </a:r>
            <a:r>
              <a:rPr lang="en-US" sz="1800" b="1" i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 vitro</a:t>
            </a: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».</a:t>
            </a:r>
          </a:p>
          <a:p>
            <a:pPr marL="514350" indent="-514350" algn="l">
              <a:buFont typeface="Wingdings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испытания новых видов удобрений и средств защиты растений.</a:t>
            </a:r>
          </a:p>
          <a:p>
            <a:pPr marL="514350" indent="-514350" algn="l">
              <a:buFont typeface="Wingdings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повышение урожайности </a:t>
            </a:r>
            <a:r>
              <a:rPr lang="ru-RU" sz="1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энтомофильных</a:t>
            </a: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культур путем стимуляции </a:t>
            </a:r>
            <a:r>
              <a:rPr lang="ru-RU" sz="18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пчелоопыления</a:t>
            </a: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514350" indent="-514350" algn="l">
              <a:buFont typeface="Wingdings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</a:t>
            </a:r>
            <a:r>
              <a:rPr lang="en-US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микробиологических препаратов для борьбы с заболеваниями корнеплодов  сельскохозяйственных культур.</a:t>
            </a:r>
          </a:p>
          <a:p>
            <a:pPr marL="514350" indent="-514350" algn="l">
              <a:buFont typeface="Wingdings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использование лазеров для профилактики и лечения заболеваний сельскохозяйственных животных.</a:t>
            </a:r>
          </a:p>
          <a:p>
            <a:pPr marL="514350" indent="-514350" algn="l">
              <a:buFont typeface="Wingdings" pitchFamily="2" charset="2"/>
              <a:buChar char="q"/>
            </a:pPr>
            <a:r>
              <a:rPr lang="ru-RU" sz="18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создание новых видов сельскохозяйственных машин для экологического земледелия.</a:t>
            </a:r>
            <a:endParaRPr lang="ru-RU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b="32391"/>
          <a:stretch>
            <a:fillRect/>
          </a:stretch>
        </p:blipFill>
        <p:spPr bwMode="auto">
          <a:xfrm>
            <a:off x="0" y="142852"/>
            <a:ext cx="1699254" cy="117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6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42852"/>
            <a:ext cx="1942243" cy="1091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9934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12" y="428604"/>
            <a:ext cx="3472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Приглашаем </a:t>
            </a:r>
          </a:p>
          <a:p>
            <a:r>
              <a:rPr lang="ru-RU" sz="2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 сотрудничеству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b="32391"/>
          <a:stretch>
            <a:fillRect/>
          </a:stretch>
        </p:blipFill>
        <p:spPr bwMode="auto">
          <a:xfrm>
            <a:off x="285720" y="214290"/>
            <a:ext cx="1985006" cy="13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4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85728"/>
            <a:ext cx="2085119" cy="11715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2000240"/>
            <a:ext cx="73581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230008 Республика Беларусь,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г. Гродно, ул. Терешковой, 28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Телефон / факс +375 152 623630, </a:t>
            </a:r>
          </a:p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E-mail  ggau@ggau.by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Гродненский государственный аграрный университет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4678" y="5000636"/>
            <a:ext cx="5429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Благодарю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внимание!</a:t>
            </a:r>
          </a:p>
        </p:txBody>
      </p:sp>
      <p:pic>
        <p:nvPicPr>
          <p:cNvPr id="8" name="Picture 9" descr="C:\Users\Администратор\Desktop\ГГАУ-2018\QR код ГГАУ - отслеживаем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143380"/>
            <a:ext cx="2246313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/>
              <a:t>Университет прошел сертификацию в национальной и немецкой системах </a:t>
            </a:r>
            <a:r>
              <a:rPr lang="en-US" sz="2400" b="1" dirty="0"/>
              <a:t>ISO 9001</a:t>
            </a:r>
            <a:endParaRPr lang="ru-RU" sz="2400" b="1" dirty="0"/>
          </a:p>
        </p:txBody>
      </p:sp>
      <p:pic>
        <p:nvPicPr>
          <p:cNvPr id="26627" name="Picture 6" descr="C:\Documents and Settings\Admin\Рабочий стол\Декабрь 2018\Документы к докладу В.К.Пестиса 14.12.2018\Сертификаты ГГАУ до 2019 года\сертификат до 2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9013" y="1000125"/>
            <a:ext cx="39385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C:\Documents and Settings\Admin\Рабочий стол\Декабрь 2018\Документы к докладу В.К.Пестиса 14.12.2018\Сертификаты ГГАУ до 2019 года\сертификат соответствия рус. до 2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000125"/>
            <a:ext cx="3929062" cy="570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232699" y="1963546"/>
            <a:ext cx="343235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3.0</a:t>
            </a:r>
          </a:p>
        </p:txBody>
      </p:sp>
      <p:sp>
        <p:nvSpPr>
          <p:cNvPr id="19" name="Кольцо 18"/>
          <p:cNvSpPr/>
          <p:nvPr/>
        </p:nvSpPr>
        <p:spPr>
          <a:xfrm>
            <a:off x="2460203" y="1194432"/>
            <a:ext cx="4896544" cy="4891110"/>
          </a:xfrm>
          <a:prstGeom prst="donut">
            <a:avLst>
              <a:gd name="adj" fmla="val 15401"/>
            </a:avLst>
          </a:prstGeom>
          <a:noFill/>
          <a:ln w="76200">
            <a:solidFill>
              <a:srgbClr val="FFC000">
                <a:alpha val="2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6603"/>
            <a:ext cx="853417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Образовательный процесс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8" t="6459" b="68560"/>
          <a:stretch/>
        </p:blipFill>
        <p:spPr bwMode="auto">
          <a:xfrm>
            <a:off x="6876256" y="2215144"/>
            <a:ext cx="1992668" cy="13954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820059" y="1194432"/>
            <a:ext cx="2024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Georgia" panose="02040502050405020303" pitchFamily="18" charset="0"/>
              </a:rPr>
              <a:t>Единая информационная образовательная среда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7" t="1903" b="62428"/>
          <a:stretch/>
        </p:blipFill>
        <p:spPr bwMode="auto">
          <a:xfrm>
            <a:off x="7030331" y="4581128"/>
            <a:ext cx="1787749" cy="1571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7" t="50000" r="21689"/>
          <a:stretch/>
        </p:blipFill>
        <p:spPr bwMode="auto">
          <a:xfrm>
            <a:off x="3137665" y="5088206"/>
            <a:ext cx="1249849" cy="1602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796230" y="3843625"/>
            <a:ext cx="20240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Georgia" panose="02040502050405020303" pitchFamily="18" charset="0"/>
              </a:rPr>
              <a:t>Совмещение образовательных и научно-исследовательских процессов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59318" r="49632"/>
          <a:stretch/>
        </p:blipFill>
        <p:spPr bwMode="auto">
          <a:xfrm>
            <a:off x="1014780" y="4503431"/>
            <a:ext cx="1781450" cy="1463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42224" y="3711322"/>
            <a:ext cx="2024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Georgia" panose="02040502050405020303" pitchFamily="18" charset="0"/>
              </a:rPr>
              <a:t>Практико-ориентированная подготовка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11430" y="3834321"/>
            <a:ext cx="2024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Georgia" panose="02040502050405020303" pitchFamily="18" charset="0"/>
              </a:rPr>
              <a:t>Множественность форм организации учебного процесса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t="18416" r="19688" b="10277"/>
          <a:stretch/>
        </p:blipFill>
        <p:spPr bwMode="auto">
          <a:xfrm>
            <a:off x="960123" y="2389410"/>
            <a:ext cx="1974398" cy="1261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93458" y="1591483"/>
            <a:ext cx="2024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Georgia" panose="02040502050405020303" pitchFamily="18" charset="0"/>
              </a:rPr>
              <a:t>Совместные образовательные программы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42" r="51254"/>
          <a:stretch/>
        </p:blipFill>
        <p:spPr bwMode="auto">
          <a:xfrm>
            <a:off x="4994440" y="662934"/>
            <a:ext cx="1825619" cy="120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623092" y="1881579"/>
            <a:ext cx="22855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Georgia" panose="02040502050405020303" pitchFamily="18" charset="0"/>
              </a:rPr>
              <a:t>Высоко-квалифицированный профессорско-преподавательский состав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732795" y="4072387"/>
            <a:ext cx="20240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Georgia" panose="02040502050405020303" pitchFamily="18" charset="0"/>
              </a:rPr>
              <a:t>Современная материально-техническая база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65189" r="50199"/>
          <a:stretch/>
        </p:blipFill>
        <p:spPr bwMode="auto">
          <a:xfrm>
            <a:off x="4852059" y="5088206"/>
            <a:ext cx="1881431" cy="1339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2942608" y="1959768"/>
            <a:ext cx="2120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6600"/>
                </a:solidFill>
                <a:latin typeface="Georgia" panose="02040502050405020303" pitchFamily="18" charset="0"/>
              </a:rPr>
              <a:t>Применение опыта международных образовательных проектов</a:t>
            </a:r>
          </a:p>
        </p:txBody>
      </p:sp>
      <p:pic>
        <p:nvPicPr>
          <p:cNvPr id="3082" name="Picture 10" descr="Результаты стажировки в Испан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86" y="644439"/>
            <a:ext cx="1831599" cy="1221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Гродненский государственный аграрный университет"/>
          <p:cNvPicPr>
            <a:picLocks noChangeAspect="1" noChangeArrowheads="1"/>
          </p:cNvPicPr>
          <p:nvPr/>
        </p:nvPicPr>
        <p:blipFill>
          <a:blip r:embed="rId10"/>
          <a:srcRect b="32353"/>
          <a:stretch>
            <a:fillRect/>
          </a:stretch>
        </p:blipFill>
        <p:spPr bwMode="auto">
          <a:xfrm>
            <a:off x="0" y="0"/>
            <a:ext cx="2160588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553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72074"/>
            <a:ext cx="931863" cy="1152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79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1214422"/>
            <a:ext cx="935037" cy="935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796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4143380"/>
            <a:ext cx="800100" cy="1008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797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2462" y="2571744"/>
            <a:ext cx="854075" cy="1139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798" name="Рисунок 2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2000240"/>
            <a:ext cx="928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857356" y="928670"/>
            <a:ext cx="7072312" cy="5016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>
                <a:latin typeface="+mj-lt"/>
                <a:cs typeface="Times New Roman" pitchFamily="18" charset="0"/>
              </a:rPr>
              <a:t>Агрономический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 err="1">
                <a:latin typeface="+mj-lt"/>
                <a:cs typeface="Times New Roman" pitchFamily="18" charset="0"/>
              </a:rPr>
              <a:t>Биотехнологический</a:t>
            </a:r>
            <a:endParaRPr lang="ru-RU" sz="3200" dirty="0">
              <a:latin typeface="+mj-lt"/>
              <a:cs typeface="Times New Roman" pitchFamily="18" charset="0"/>
            </a:endParaRP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>
                <a:latin typeface="+mj-lt"/>
                <a:cs typeface="Times New Roman" pitchFamily="18" charset="0"/>
              </a:rPr>
              <a:t>Ветеринарной медицины 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>
                <a:latin typeface="+mj-lt"/>
                <a:cs typeface="Times New Roman" pitchFamily="18" charset="0"/>
              </a:rPr>
              <a:t>Бухгалтерского учета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>
                <a:latin typeface="+mj-lt"/>
                <a:cs typeface="Times New Roman" pitchFamily="18" charset="0"/>
              </a:rPr>
              <a:t>Защиты растений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>
                <a:latin typeface="+mj-lt"/>
                <a:cs typeface="Times New Roman" pitchFamily="18" charset="0"/>
              </a:rPr>
              <a:t>Инженерно-технологический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>
                <a:latin typeface="+mj-lt"/>
                <a:cs typeface="Times New Roman" pitchFamily="18" charset="0"/>
              </a:rPr>
              <a:t>Экономический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 err="1">
                <a:latin typeface="+mj-lt"/>
                <a:cs typeface="Times New Roman" pitchFamily="18" charset="0"/>
              </a:rPr>
              <a:t>Довузовской</a:t>
            </a:r>
            <a:r>
              <a:rPr lang="ru-RU" sz="3200" dirty="0">
                <a:latin typeface="+mj-lt"/>
                <a:cs typeface="Times New Roman" pitchFamily="18" charset="0"/>
              </a:rPr>
              <a:t> подготовки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ru-RU" sz="3200" dirty="0">
                <a:latin typeface="+mj-lt"/>
                <a:cs typeface="Times New Roman" pitchFamily="18" charset="0"/>
              </a:rPr>
              <a:t>Повышения квалификации и переподготовки кадров</a:t>
            </a:r>
          </a:p>
        </p:txBody>
      </p:sp>
      <p:pic>
        <p:nvPicPr>
          <p:cNvPr id="338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5643578"/>
            <a:ext cx="1036637" cy="977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3801" name="Picture 1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596" y="3357562"/>
            <a:ext cx="1023938" cy="935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285750"/>
            <a:ext cx="9144000" cy="584200"/>
          </a:xfrm>
          <a:prstGeom prst="rect">
            <a:avLst/>
          </a:prstGeom>
          <a:solidFill>
            <a:srgbClr val="0066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kern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Факультеты университета</a:t>
            </a:r>
            <a:endParaRPr lang="ru-RU" sz="3200" kern="0" dirty="0">
              <a:latin typeface="+mn-lt"/>
            </a:endParaRPr>
          </a:p>
        </p:txBody>
      </p:sp>
      <p:pic>
        <p:nvPicPr>
          <p:cNvPr id="33803" name="Picture 2" descr="Гродненский государственный аграрный университет"/>
          <p:cNvPicPr>
            <a:picLocks noChangeAspect="1" noChangeArrowheads="1"/>
          </p:cNvPicPr>
          <p:nvPr/>
        </p:nvPicPr>
        <p:blipFill>
          <a:blip r:embed="rId9"/>
          <a:srcRect b="32353"/>
          <a:stretch>
            <a:fillRect/>
          </a:stretch>
        </p:blipFill>
        <p:spPr bwMode="auto">
          <a:xfrm>
            <a:off x="0" y="357166"/>
            <a:ext cx="2160588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-24"/>
            <a:ext cx="8643998" cy="714372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3200" b="1" dirty="0">
                <a:solidFill>
                  <a:schemeClr val="tx2"/>
                </a:solidFill>
              </a:rPr>
              <a:t>Материально-техническая база университета</a:t>
            </a:r>
          </a:p>
        </p:txBody>
      </p:sp>
      <p:sp>
        <p:nvSpPr>
          <p:cNvPr id="28675" name="Rectangle 102"/>
          <p:cNvSpPr>
            <a:spLocks noGrp="1" noChangeArrowheads="1"/>
          </p:cNvSpPr>
          <p:nvPr>
            <p:ph type="body" idx="1"/>
          </p:nvPr>
        </p:nvSpPr>
        <p:spPr>
          <a:xfrm>
            <a:off x="214313" y="714356"/>
            <a:ext cx="8713787" cy="614364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Территория УО «ГГАУ» - 16 га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Количество зданий и сооружений – 34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Количество учебных зданий – 11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Количество общежитий – 7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Обеспеченность студентов общежитием – 100%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40 филиалов кафедр на производстве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12 лекционных залов и 120 аудиторий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650 компьютеров и 18 компьютерных классов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Издательско-полиграфический отдел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Манеж для работы с животными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Спортивно-оздоровительный лагерь в д.Поречье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Гродненский агропромышленный парк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Центр информационных технологий</a:t>
            </a:r>
          </a:p>
          <a:p>
            <a:pPr>
              <a:lnSpc>
                <a:spcPct val="90000"/>
              </a:lnSpc>
            </a:pPr>
            <a:r>
              <a:rPr lang="ru-RU" altLang="ru-RU" sz="2800" b="1" dirty="0">
                <a:solidFill>
                  <a:schemeClr val="bg1"/>
                </a:solidFill>
              </a:rPr>
              <a:t>Совет по защите диссертаций</a:t>
            </a:r>
          </a:p>
          <a:p>
            <a:pPr>
              <a:lnSpc>
                <a:spcPct val="90000"/>
              </a:lnSpc>
              <a:buNone/>
            </a:pPr>
            <a:endParaRPr lang="ru-RU" altLang="ru-RU" sz="28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ru-RU" altLang="ru-RU" sz="28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8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888"/>
            <a:ext cx="9144000" cy="659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ВНИИГРЖ — ВСЕРОССИЙСКИЙ НАУЧНО-ИССЛЕДОВАТЕЛЬСКИЙ ИНСТИТУТ ГЕНЕТИКИ И  РАЗВЕДЕНИЯ СЕЛЬСКОХОЗЯЙСТВЕННЫХ ЖИВОТНЫ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214950"/>
            <a:ext cx="1428760" cy="1428760"/>
          </a:xfrm>
          <a:prstGeom prst="rect">
            <a:avLst/>
          </a:prstGeom>
          <a:noFill/>
        </p:spPr>
      </p:pic>
      <p:pic>
        <p:nvPicPr>
          <p:cNvPr id="4" name="Picture 4" descr="Всё о компании Всероссийский научно-исследовательский институт племенного  дела – Агроинвест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5214950"/>
            <a:ext cx="1428760" cy="1428762"/>
          </a:xfrm>
          <a:prstGeom prst="rect">
            <a:avLst/>
          </a:prstGeom>
          <a:noFill/>
        </p:spPr>
      </p:pic>
      <p:pic>
        <p:nvPicPr>
          <p:cNvPr id="5" name="Picture 4" descr="Всероссийский НИИ животноводства имени Л. К. Эрнста — Википед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5214950"/>
            <a:ext cx="1428759" cy="1428760"/>
          </a:xfrm>
          <a:prstGeom prst="rect">
            <a:avLst/>
          </a:prstGeom>
          <a:noFill/>
        </p:spPr>
      </p:pic>
      <p:pic>
        <p:nvPicPr>
          <p:cNvPr id="6" name="Picture 8" descr="Племенное хозяйство КРС - ООО «Бетагран Липецк» - центр племенного  животноводств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85728"/>
            <a:ext cx="1524721" cy="553193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 l="19474" t="36883" r="53834" b="15664"/>
          <a:stretch>
            <a:fillRect/>
          </a:stretch>
        </p:blipFill>
        <p:spPr bwMode="auto">
          <a:xfrm>
            <a:off x="7572396" y="3714752"/>
            <a:ext cx="142876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 descr="Буйский химический завод"/>
          <p:cNvPicPr>
            <a:picLocks noChangeAspect="1" noChangeArrowheads="1"/>
          </p:cNvPicPr>
          <p:nvPr/>
        </p:nvPicPr>
        <p:blipFill>
          <a:blip r:embed="rId7" cstate="print"/>
          <a:srcRect t="32186" b="33616"/>
          <a:stretch>
            <a:fillRect/>
          </a:stretch>
        </p:blipFill>
        <p:spPr bwMode="auto">
          <a:xfrm>
            <a:off x="4572000" y="285727"/>
            <a:ext cx="2193903" cy="750269"/>
          </a:xfrm>
          <a:prstGeom prst="rect">
            <a:avLst/>
          </a:prstGeom>
          <a:noFill/>
        </p:spPr>
      </p:pic>
      <p:pic>
        <p:nvPicPr>
          <p:cNvPr id="9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298" y="1949349"/>
            <a:ext cx="4286280" cy="2408345"/>
          </a:xfrm>
          <a:prstGeom prst="rect">
            <a:avLst/>
          </a:prstGeom>
          <a:noFill/>
        </p:spPr>
      </p:pic>
      <p:pic>
        <p:nvPicPr>
          <p:cNvPr id="30724" name="Picture 4" descr="Воронежский государственный аграрный университет имени императора Петра I  (ВГАУ (ВСХИ), Воронеж) - рейтинг ВУЗ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2357430"/>
            <a:ext cx="1357322" cy="1285200"/>
          </a:xfrm>
          <a:prstGeom prst="rect">
            <a:avLst/>
          </a:prstGeom>
          <a:noFill/>
        </p:spPr>
      </p:pic>
      <p:pic>
        <p:nvPicPr>
          <p:cNvPr id="30726" name="Picture 6" descr="АИС СтГАУ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4480" y="5286388"/>
            <a:ext cx="1309698" cy="1309699"/>
          </a:xfrm>
          <a:prstGeom prst="rect">
            <a:avLst/>
          </a:prstGeom>
          <a:noFill/>
        </p:spPr>
      </p:pic>
      <p:pic>
        <p:nvPicPr>
          <p:cNvPr id="30728" name="Picture 8" descr="Щелково Агрохим – один из лидеров отечественного рынка по производству  средств защиты растений, агрохимикатов и семян – официальный сайт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0892" y="357166"/>
            <a:ext cx="1836712" cy="627782"/>
          </a:xfrm>
          <a:prstGeom prst="rect">
            <a:avLst/>
          </a:prstGeom>
          <a:noFill/>
        </p:spPr>
      </p:pic>
      <p:pic>
        <p:nvPicPr>
          <p:cNvPr id="30730" name="Picture 10" descr="ФГБОУ ВО БРЯНСКИЙ ГАУ, ОКПО 00484759"/>
          <p:cNvPicPr>
            <a:picLocks noChangeAspect="1" noChangeArrowheads="1"/>
          </p:cNvPicPr>
          <p:nvPr/>
        </p:nvPicPr>
        <p:blipFill>
          <a:blip r:embed="rId12"/>
          <a:srcRect b="9207"/>
          <a:stretch>
            <a:fillRect/>
          </a:stretch>
        </p:blipFill>
        <p:spPr bwMode="auto">
          <a:xfrm>
            <a:off x="7572396" y="1031262"/>
            <a:ext cx="1428760" cy="1111898"/>
          </a:xfrm>
          <a:prstGeom prst="rect">
            <a:avLst/>
          </a:prstGeom>
          <a:noFill/>
        </p:spPr>
      </p:pic>
      <p:pic>
        <p:nvPicPr>
          <p:cNvPr id="30732" name="Picture 12" descr="НГИЭУ, Нижегородский государственный инженерно-экономический университет (Княгининский  университет) — Учёба.ру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43636" y="5429264"/>
            <a:ext cx="1333500" cy="1133476"/>
          </a:xfrm>
          <a:prstGeom prst="rect">
            <a:avLst/>
          </a:prstGeom>
          <a:noFill/>
        </p:spPr>
      </p:pic>
      <p:sp>
        <p:nvSpPr>
          <p:cNvPr id="30734" name="AutoShape 14" descr="Курская государственная сельскохозяйственная академ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6" name="AutoShape 16" descr="Курская государственная сельскохозяйственная академ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4282" y="5214950"/>
            <a:ext cx="1357322" cy="14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38" name="AutoShape 18" descr="Мичуринский государственный аграрный университет - Мичуринский ГАУ  зарегистрировал третье средство массовой информации 21 сентября 2018 года  Федеральная служба по надзору в сфере связи, информационных технологий и  массовых коммуникаций (РОСКОМНАДЗОР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Picture 9" descr="Мичуринский ГАУ, Мичуринский государственный аграрный университет — Учёба.ру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14282" y="1000108"/>
            <a:ext cx="1357322" cy="1285200"/>
          </a:xfrm>
          <a:prstGeom prst="rect">
            <a:avLst/>
          </a:prstGeom>
          <a:noFill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16" cstate="print"/>
          <a:srcRect b="32391"/>
          <a:stretch>
            <a:fillRect/>
          </a:stretch>
        </p:blipFill>
        <p:spPr bwMode="auto">
          <a:xfrm>
            <a:off x="3714744" y="2433272"/>
            <a:ext cx="1856732" cy="128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30740" name="Picture 20" descr="Донской государственный аграрный университет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4282" y="3786190"/>
            <a:ext cx="1358231" cy="1375745"/>
          </a:xfrm>
          <a:prstGeom prst="rect">
            <a:avLst/>
          </a:prstGeom>
          <a:noFill/>
        </p:spPr>
      </p:pic>
      <p:pic>
        <p:nvPicPr>
          <p:cNvPr id="30746" name="Picture 26" descr="Белгородский государственный аграрный университет имени В. Я. Горина -  wikimeat.ru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572396" y="2207492"/>
            <a:ext cx="1428760" cy="1435138"/>
          </a:xfrm>
          <a:prstGeom prst="rect">
            <a:avLst/>
          </a:prstGeom>
          <a:noFill/>
        </p:spPr>
      </p:pic>
      <p:pic>
        <p:nvPicPr>
          <p:cNvPr id="30748" name="Picture 28" descr="Вакансии от ОГБУ АЦ ТО, ИНН 7017234465"/>
          <p:cNvPicPr>
            <a:picLocks noChangeAspect="1" noChangeArrowheads="1"/>
          </p:cNvPicPr>
          <p:nvPr/>
        </p:nvPicPr>
        <p:blipFill>
          <a:blip r:embed="rId19"/>
          <a:srcRect t="32787" b="26229"/>
          <a:stretch>
            <a:fillRect/>
          </a:stretch>
        </p:blipFill>
        <p:spPr bwMode="auto">
          <a:xfrm>
            <a:off x="2285984" y="285727"/>
            <a:ext cx="1928826" cy="790513"/>
          </a:xfrm>
          <a:prstGeom prst="rect">
            <a:avLst/>
          </a:prstGeom>
          <a:noFill/>
        </p:spPr>
      </p:pic>
      <p:sp>
        <p:nvSpPr>
          <p:cNvPr id="49" name="Стрелка вниз 48"/>
          <p:cNvSpPr/>
          <p:nvPr/>
        </p:nvSpPr>
        <p:spPr>
          <a:xfrm>
            <a:off x="4143372" y="4500570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928072">
            <a:off x="2285984" y="4500570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20016970">
            <a:off x="6000760" y="4500570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4143372" y="1285860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/>
          <p:cNvSpPr/>
          <p:nvPr/>
        </p:nvSpPr>
        <p:spPr>
          <a:xfrm rot="8494486">
            <a:off x="2285984" y="1285860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низ 53"/>
          <p:cNvSpPr/>
          <p:nvPr/>
        </p:nvSpPr>
        <p:spPr>
          <a:xfrm rot="13069628">
            <a:off x="6000760" y="1285860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низ 54"/>
          <p:cNvSpPr/>
          <p:nvPr/>
        </p:nvSpPr>
        <p:spPr>
          <a:xfrm rot="5400000">
            <a:off x="1535885" y="2214554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низ 55"/>
          <p:cNvSpPr/>
          <p:nvPr/>
        </p:nvSpPr>
        <p:spPr>
          <a:xfrm rot="5400000">
            <a:off x="1535885" y="3536157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низ 56"/>
          <p:cNvSpPr/>
          <p:nvPr/>
        </p:nvSpPr>
        <p:spPr>
          <a:xfrm rot="16200000">
            <a:off x="6607983" y="3536157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низ 57"/>
          <p:cNvSpPr/>
          <p:nvPr/>
        </p:nvSpPr>
        <p:spPr>
          <a:xfrm rot="16200000">
            <a:off x="6607983" y="2178835"/>
            <a:ext cx="1000132" cy="50006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142852"/>
            <a:ext cx="7215238" cy="187220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Основные направления сотрудничества университета с организациями Российской Федерации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2143140"/>
            <a:ext cx="8929718" cy="457200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b="1" dirty="0">
                <a:solidFill>
                  <a:schemeClr val="bg1"/>
                </a:solidFill>
              </a:rPr>
              <a:t>учебно-методическое обеспечение образовательного процесса;</a:t>
            </a:r>
          </a:p>
          <a:p>
            <a:pPr algn="l"/>
            <a:r>
              <a:rPr lang="ru-RU" b="1" dirty="0">
                <a:solidFill>
                  <a:schemeClr val="bg1"/>
                </a:solidFill>
              </a:rPr>
              <a:t>- биотехнологии в животноводстве;</a:t>
            </a:r>
          </a:p>
          <a:p>
            <a:pPr algn="l">
              <a:buFontTx/>
              <a:buChar char="-"/>
            </a:pPr>
            <a:r>
              <a:rPr lang="ru-RU" b="1" dirty="0">
                <a:solidFill>
                  <a:schemeClr val="bg1"/>
                </a:solidFill>
              </a:rPr>
              <a:t> ветеринарная медицина;</a:t>
            </a:r>
          </a:p>
          <a:p>
            <a:pPr algn="l">
              <a:buFontTx/>
              <a:buChar char="-"/>
            </a:pPr>
            <a:r>
              <a:rPr lang="ru-RU" b="1" dirty="0">
                <a:solidFill>
                  <a:schemeClr val="bg1"/>
                </a:solidFill>
              </a:rPr>
              <a:t> селекция и семеноводство сельскохозяйственных культур;</a:t>
            </a:r>
          </a:p>
          <a:p>
            <a:pPr algn="l">
              <a:buFontTx/>
              <a:buChar char="-"/>
            </a:pPr>
            <a:r>
              <a:rPr lang="ru-RU" b="1" dirty="0">
                <a:solidFill>
                  <a:schemeClr val="bg1"/>
                </a:solidFill>
              </a:rPr>
              <a:t> техническое обеспечение сельскохозяйственного производства;</a:t>
            </a:r>
          </a:p>
          <a:p>
            <a:pPr algn="l">
              <a:buFontTx/>
              <a:buChar char="-"/>
            </a:pPr>
            <a:r>
              <a:rPr lang="ru-RU" b="1" dirty="0">
                <a:solidFill>
                  <a:schemeClr val="bg1"/>
                </a:solidFill>
              </a:rPr>
              <a:t> проведение регистрационных испытаний удобрений, средств защиты растений;</a:t>
            </a:r>
          </a:p>
          <a:p>
            <a:pPr algn="l">
              <a:buFontTx/>
              <a:buChar char="-"/>
            </a:pPr>
            <a:r>
              <a:rPr lang="ru-RU" b="1" dirty="0">
                <a:solidFill>
                  <a:schemeClr val="bg1"/>
                </a:solidFill>
              </a:rPr>
              <a:t> разработка новых подходов бухгалтерского учета и контроля в агропромышленном комплексе.</a:t>
            </a:r>
          </a:p>
          <a:p>
            <a:pPr algn="l">
              <a:buFontTx/>
              <a:buChar char="-"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b="32391"/>
          <a:stretch>
            <a:fillRect/>
          </a:stretch>
        </p:blipFill>
        <p:spPr bwMode="auto">
          <a:xfrm>
            <a:off x="142844" y="142852"/>
            <a:ext cx="22955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lanbook.com/upload/iblock/d50/d502f76d2730a35add31d2105499802d.jpg"/>
          <p:cNvPicPr/>
          <p:nvPr/>
        </p:nvPicPr>
        <p:blipFill>
          <a:blip r:embed="rId2"/>
          <a:srcRect t="5898" b="6273"/>
          <a:stretch>
            <a:fillRect/>
          </a:stretch>
        </p:blipFill>
        <p:spPr bwMode="auto">
          <a:xfrm>
            <a:off x="2428860" y="928670"/>
            <a:ext cx="214975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37990" t="17489" r="39172" b="26909"/>
          <a:stretch>
            <a:fillRect/>
          </a:stretch>
        </p:blipFill>
        <p:spPr bwMode="auto">
          <a:xfrm>
            <a:off x="142844" y="928670"/>
            <a:ext cx="218506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 l="40942" t="15903" r="41743" b="42122"/>
          <a:stretch>
            <a:fillRect/>
          </a:stretch>
        </p:blipFill>
        <p:spPr bwMode="auto">
          <a:xfrm>
            <a:off x="4714876" y="928670"/>
            <a:ext cx="219745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lanbook.com/upload/iblock/69b/69b0450d8180e2459f93fdc7e386a1e8.jpg"/>
          <p:cNvPicPr/>
          <p:nvPr/>
        </p:nvPicPr>
        <p:blipFill>
          <a:blip r:embed="rId5"/>
          <a:srcRect t="2130" b="10588"/>
          <a:stretch>
            <a:fillRect/>
          </a:stretch>
        </p:blipFill>
        <p:spPr bwMode="auto">
          <a:xfrm>
            <a:off x="7000892" y="928670"/>
            <a:ext cx="211698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lanbook.com/upload/iblock/308/308c1cafe290c945b0d0ce955d5145cf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97" y="4000504"/>
            <a:ext cx="1783359" cy="2830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lanbook.com/upload/iblock/eb1/eb12c6d59f38cf1df12b16974601f2f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9393" y="4000504"/>
            <a:ext cx="1743913" cy="28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lanbook.com/upload/iblock/cfd/cfdfa41e035f73c3bad801c15fb84e6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4000504"/>
            <a:ext cx="1758544" cy="280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lanbook.com/upload/iblock/43d/43d49d327163b7049d123c69ccdf988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0694" y="4000504"/>
            <a:ext cx="1773174" cy="2823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lanbook.com/upload/iblock/ee7/ee79d71e731eee2e834728a4a7aab12d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6644" y="4000504"/>
            <a:ext cx="1827250" cy="280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575848" y="-71462"/>
            <a:ext cx="413671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Учебно-методическое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обеспечение</a:t>
            </a:r>
            <a:endParaRPr lang="ru-RU" sz="32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/>
          <a:srcRect b="32391"/>
          <a:stretch>
            <a:fillRect/>
          </a:stretch>
        </p:blipFill>
        <p:spPr bwMode="auto">
          <a:xfrm>
            <a:off x="357158" y="0"/>
            <a:ext cx="1509707" cy="104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5" name="Picture 9" descr="Что дает союзное государство гражданам Беларуси и России Бобруйск - Новости  - Актуально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15206" y="142852"/>
            <a:ext cx="1776405" cy="998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467</Words>
  <Application>Microsoft Office PowerPoint</Application>
  <PresentationFormat>Экран (4:3)</PresentationFormat>
  <Paragraphs>91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Georgia</vt:lpstr>
      <vt:lpstr>Tahoma</vt:lpstr>
      <vt:lpstr>Wingdings</vt:lpstr>
      <vt:lpstr>Тема Office</vt:lpstr>
      <vt:lpstr>Презентация PowerPoint</vt:lpstr>
      <vt:lpstr>Университет прошел сертификацию в национальной и немецкой системах ISO 9001</vt:lpstr>
      <vt:lpstr>Презентация PowerPoint</vt:lpstr>
      <vt:lpstr>Презентация PowerPoint</vt:lpstr>
      <vt:lpstr>Материально-техническая база университета</vt:lpstr>
      <vt:lpstr>Презентация PowerPoint</vt:lpstr>
      <vt:lpstr>Презентация PowerPoint</vt:lpstr>
      <vt:lpstr>Основные направления сотрудничества университета с организациями Российской Федерации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Опытное  поле</vt:lpstr>
      <vt:lpstr>Презентация PowerPoint</vt:lpstr>
      <vt:lpstr>Презентация PowerPoint</vt:lpstr>
      <vt:lpstr>Предложения  по сотрудничеству</vt:lpstr>
      <vt:lpstr>Предложения  по сотрудничеству</vt:lpstr>
      <vt:lpstr>Презентация PowerPoint</vt:lpstr>
    </vt:vector>
  </TitlesOfParts>
  <Company>Mediadrom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Татарко К.И.</cp:lastModifiedBy>
  <cp:revision>169</cp:revision>
  <dcterms:created xsi:type="dcterms:W3CDTF">2014-12-23T06:43:50Z</dcterms:created>
  <dcterms:modified xsi:type="dcterms:W3CDTF">2022-07-05T08:20:53Z</dcterms:modified>
</cp:coreProperties>
</file>