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25"/>
  </p:notesMasterIdLst>
  <p:sldIdLst>
    <p:sldId id="285" r:id="rId3"/>
    <p:sldId id="335" r:id="rId4"/>
    <p:sldId id="341" r:id="rId5"/>
    <p:sldId id="340" r:id="rId6"/>
    <p:sldId id="342" r:id="rId7"/>
    <p:sldId id="338" r:id="rId8"/>
    <p:sldId id="339" r:id="rId9"/>
    <p:sldId id="334" r:id="rId10"/>
    <p:sldId id="332" r:id="rId11"/>
    <p:sldId id="331" r:id="rId12"/>
    <p:sldId id="328" r:id="rId13"/>
    <p:sldId id="344" r:id="rId14"/>
    <p:sldId id="343" r:id="rId15"/>
    <p:sldId id="323" r:id="rId16"/>
    <p:sldId id="315" r:id="rId17"/>
    <p:sldId id="320" r:id="rId18"/>
    <p:sldId id="316" r:id="rId19"/>
    <p:sldId id="317" r:id="rId20"/>
    <p:sldId id="318" r:id="rId21"/>
    <p:sldId id="313" r:id="rId22"/>
    <p:sldId id="314" r:id="rId23"/>
    <p:sldId id="319" r:id="rId24"/>
  </p:sldIdLst>
  <p:sldSz cx="24384000" cy="13716000"/>
  <p:notesSz cx="6797675" cy="9928225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ontserrat" panose="00000500000000000000" pitchFamily="2" charset="-52"/>
      <p:regular r:id="rId30"/>
      <p:bold r:id="rId31"/>
      <p:italic r:id="rId32"/>
      <p:boldItalic r:id="rId33"/>
    </p:embeddedFont>
    <p:embeddedFont>
      <p:font typeface="Montserrat ExtraBold" panose="00000900000000000000" pitchFamily="2" charset="-52"/>
      <p:bold r:id="rId34"/>
      <p:italic r:id="rId35"/>
      <p:boldItalic r:id="rId36"/>
    </p:embeddedFont>
    <p:embeddedFont>
      <p:font typeface="Montserrat SemiBold" panose="00000700000000000000" pitchFamily="2" charset="-52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56" userDrawn="1">
          <p15:clr>
            <a:srgbClr val="A4A3A4"/>
          </p15:clr>
        </p15:guide>
        <p15:guide id="2" pos="15346" userDrawn="1">
          <p15:clr>
            <a:srgbClr val="A4A3A4"/>
          </p15:clr>
        </p15:guide>
        <p15:guide id="3" pos="14" userDrawn="1">
          <p15:clr>
            <a:srgbClr val="A4A3A4"/>
          </p15:clr>
        </p15:guide>
        <p15:guide id="4" pos="1194" userDrawn="1">
          <p15:clr>
            <a:srgbClr val="A4A3A4"/>
          </p15:clr>
        </p15:guide>
        <p15:guide id="5" orient="horz" pos="11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073"/>
    <a:srgbClr val="054896"/>
    <a:srgbClr val="52799C"/>
    <a:srgbClr val="F8FCFF"/>
    <a:srgbClr val="3366CC"/>
    <a:srgbClr val="E6E6E6"/>
    <a:srgbClr val="16AB86"/>
    <a:srgbClr val="165A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9" autoAdjust="0"/>
    <p:restoredTop sz="94077" autoAdjust="0"/>
  </p:normalViewPr>
  <p:slideViewPr>
    <p:cSldViewPr snapToGrid="0" showGuides="1">
      <p:cViewPr varScale="1">
        <p:scale>
          <a:sx n="53" d="100"/>
          <a:sy n="53" d="100"/>
        </p:scale>
        <p:origin x="546" y="84"/>
      </p:cViewPr>
      <p:guideLst>
        <p:guide orient="horz" pos="56"/>
        <p:guide pos="15346"/>
        <p:guide pos="14"/>
        <p:guide pos="1194"/>
        <p:guide orient="horz" pos="11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6795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23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Изображение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Изображение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D5EE30-0BE8-A643-A015-BF9BA0B4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C6036-65F4-0049-A8CD-385879BA8EEF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7CA9E5-07FD-8240-849E-1AAAA3BBA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3C209B-EEA8-0E4B-873F-6D792B3C6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93391" y="13076008"/>
            <a:ext cx="384721" cy="379591"/>
          </a:xfrm>
        </p:spPr>
        <p:txBody>
          <a:bodyPr/>
          <a:lstStyle/>
          <a:p>
            <a:fld id="{BBD66B5C-41B3-B147-BB4E-E92D70C3F1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292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fld id="{2DD2D05C-8DAE-4B00-A73D-F23B761EC639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993391" y="13076008"/>
            <a:ext cx="384721" cy="379591"/>
          </a:xfrm>
        </p:spPr>
        <p:txBody>
          <a:bodyPr/>
          <a:lstStyle/>
          <a:p>
            <a:fld id="{EED3B26E-213D-4877-8FC1-DA3BB5C053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149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42923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595525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377609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830369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77168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499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663241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8091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74752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32330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Изображение"/>
          <p:cNvSpPr>
            <a:spLocks noGrp="1"/>
          </p:cNvSpPr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Изображение"/>
          <p:cNvSpPr>
            <a:spLocks noGrp="1"/>
          </p:cNvSpPr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49077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>
            <a:spLocks noGrp="1"/>
          </p:cNvSpPr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789259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31757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90000"/>
              </a:lnSpc>
              <a:spcBef>
                <a:spcPts val="4500"/>
              </a:spcBef>
            </a:pPr>
            <a:fld id="{2DD2D05C-8DAE-4B00-A73D-F23B761EC639}" type="datetimeFigureOut">
              <a:rPr lang="ru-RU" sz="4800" smtClean="0">
                <a:solidFill>
                  <a:srgbClr val="000000"/>
                </a:solidFill>
              </a:rPr>
              <a:pPr algn="l">
                <a:lnSpc>
                  <a:spcPct val="90000"/>
                </a:lnSpc>
                <a:spcBef>
                  <a:spcPts val="4500"/>
                </a:spcBef>
              </a:pPr>
              <a:t>05.07.2022</a:t>
            </a:fld>
            <a:endParaRPr lang="ru-RU" sz="480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90000"/>
              </a:lnSpc>
              <a:spcBef>
                <a:spcPts val="4500"/>
              </a:spcBef>
            </a:pPr>
            <a:endParaRPr lang="ru-RU" sz="480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993391" y="13076008"/>
            <a:ext cx="384721" cy="379591"/>
          </a:xfrm>
        </p:spPr>
        <p:txBody>
          <a:bodyPr/>
          <a:lstStyle/>
          <a:p>
            <a:fld id="{EED3B26E-213D-4877-8FC1-DA3BB5C053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521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92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B056DC53-09B0-4C12-80FC-70038E3834FF}"/>
              </a:ext>
            </a:extLst>
          </p:cNvPr>
          <p:cNvSpPr/>
          <p:nvPr/>
        </p:nvSpPr>
        <p:spPr>
          <a:xfrm>
            <a:off x="19933912" y="9524456"/>
            <a:ext cx="3262044" cy="3262044"/>
          </a:xfrm>
          <a:prstGeom prst="ellipse">
            <a:avLst/>
          </a:prstGeom>
          <a:solidFill>
            <a:srgbClr val="165AC9"/>
          </a:solidFill>
          <a:ln w="12700" cap="flat">
            <a:solidFill>
              <a:srgbClr val="165AC9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F1E4880-8967-4408-8A3F-B3A9A4099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27"/>
          <a:stretch/>
        </p:blipFill>
        <p:spPr bwMode="auto">
          <a:xfrm>
            <a:off x="20685349" y="10356745"/>
            <a:ext cx="1759170" cy="192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F417AB-DF4E-4439-9DA4-736EEE175E2A}"/>
              </a:ext>
            </a:extLst>
          </p:cNvPr>
          <p:cNvSpPr txBox="1"/>
          <p:nvPr/>
        </p:nvSpPr>
        <p:spPr>
          <a:xfrm>
            <a:off x="3594308" y="5468161"/>
            <a:ext cx="17248886" cy="43806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6600" spc="-1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ТРИ МИССИИ </a:t>
            </a:r>
            <a:r>
              <a:rPr kumimoji="0" lang="ru-RU" sz="66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УНИВЕРСИТЕТА В РАЗВИТИИ СОТРУДНИЧЕСТВА ННГУ С ВУЗАМИ РЕСПУБЛИКИ БЕЛАРУСЬ</a:t>
            </a:r>
          </a:p>
          <a:p>
            <a:pPr marL="0" marR="0" indent="0" algn="just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spc="-10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ExtraBold" panose="00000900000000000000" pitchFamily="2" charset="-52"/>
              <a:sym typeface="Helvetica Neue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12" y="1388811"/>
            <a:ext cx="619125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0291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-1413993"/>
            <a:ext cx="24384000" cy="3504747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ru-RU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C0D61-72DF-4B73-B796-6373121EC400}"/>
              </a:ext>
            </a:extLst>
          </p:cNvPr>
          <p:cNvSpPr txBox="1"/>
          <p:nvPr/>
        </p:nvSpPr>
        <p:spPr>
          <a:xfrm>
            <a:off x="1787524" y="566297"/>
            <a:ext cx="12769596" cy="969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1000"/>
              </a:spcBef>
            </a:pPr>
            <a:r>
              <a:rPr lang="ru-RU" sz="4800" dirty="0">
                <a:solidFill>
                  <a:srgbClr val="F8FCFF"/>
                </a:solidFill>
                <a:latin typeface="Montserrat ExtraBold" panose="00000900000000000000" pitchFamily="2" charset="-52"/>
              </a:rPr>
              <a:t>Предложения по сотрудничеству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87524" y="2285924"/>
            <a:ext cx="2146436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b="1" dirty="0">
                <a:solidFill>
                  <a:srgbClr val="0A4073"/>
                </a:solidFill>
              </a:rPr>
              <a:t>Совместная научно-исследовательская и образовательная инфраструктура :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4073"/>
                </a:solidFill>
              </a:rPr>
              <a:t>Создание сетевых лабораторий ННГУ с вузами Республики Беларусь, Национальной академией наук РБ и предприятиями – индустриальными партнерами в РФ и в Республике Беларусь;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4073"/>
                </a:solidFill>
              </a:rPr>
              <a:t>Создание на конкурсной основе лабораторий, в </a:t>
            </a:r>
            <a:r>
              <a:rPr lang="ru-RU" dirty="0" err="1">
                <a:solidFill>
                  <a:srgbClr val="0A4073"/>
                </a:solidFill>
              </a:rPr>
              <a:t>т.ч</a:t>
            </a:r>
            <a:r>
              <a:rPr lang="ru-RU" dirty="0">
                <a:solidFill>
                  <a:srgbClr val="0A4073"/>
                </a:solidFill>
              </a:rPr>
              <a:t>. и сетевых, под руководством молодых ученых из Республики Беларусь;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4073"/>
                </a:solidFill>
              </a:rPr>
              <a:t>Создание совместных кафедр с участием ННГУ в белорусских университетах-партнёрах;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4073"/>
                </a:solidFill>
              </a:rPr>
              <a:t>Создание сетевых инженерных школ в области радиолокации, навигации, космической связи, архитектуры и элементной базы  электроники между ННГУ и партнерами из Республики Беларусь.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72806" y="6329264"/>
            <a:ext cx="2146436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b="1" dirty="0">
                <a:solidFill>
                  <a:srgbClr val="0A4073"/>
                </a:solidFill>
              </a:rPr>
              <a:t>Совместная научно-образовательная деятельность :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 err="1">
                <a:solidFill>
                  <a:srgbClr val="0A4073"/>
                </a:solidFill>
              </a:rPr>
              <a:t>Постдокторские</a:t>
            </a:r>
            <a:r>
              <a:rPr lang="ru-RU" dirty="0">
                <a:solidFill>
                  <a:srgbClr val="0A4073"/>
                </a:solidFill>
              </a:rPr>
              <a:t> программы ННГУ/вузы-партнёры из Республики Беларусь;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4073"/>
                </a:solidFill>
              </a:rPr>
              <a:t>Создание сетевых образовательных программ на базе совместных лабораторий (очное и дистанционное образование);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4073"/>
                </a:solidFill>
              </a:rPr>
              <a:t>Академические обмены между ННГУ и вузами Республики Беларусь, Национальной академии наук РБ, стажировки на предприятиях – индустриальных партнерах двух стран;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4073"/>
                </a:solidFill>
              </a:rPr>
              <a:t>Совместные программы аспирантуры, научные стажировки на базе сетевых лабораторий с вузами Республики Беларусь и Национальной академии наук РБ;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4073"/>
                </a:solidFill>
              </a:rPr>
              <a:t>Разработка и реализация программ дополнительного профессионального образования для индустриальных партнеров из Республики Беларусь.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87525" y="10895824"/>
            <a:ext cx="217658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b="1" dirty="0">
                <a:solidFill>
                  <a:srgbClr val="0A4073"/>
                </a:solidFill>
              </a:rPr>
              <a:t>Развитие талантов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4073"/>
                </a:solidFill>
              </a:rPr>
              <a:t>Создание сетевых магистерских программ с белорусскими вузами (1+1); 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4073"/>
                </a:solidFill>
              </a:rPr>
              <a:t>Организация и проведение олимпиад с участием студентов белорусских вузов;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4073"/>
                </a:solidFill>
              </a:rPr>
              <a:t>Привлечение молодых ученых ННГУ к популяризации науки в высших и средних учебных заведениях в Республике Беларусь. </a:t>
            </a:r>
          </a:p>
        </p:txBody>
      </p:sp>
      <p:pic>
        <p:nvPicPr>
          <p:cNvPr id="6" name="t13.png" descr="t13.png">
            <a:extLst>
              <a:ext uri="{FF2B5EF4-FFF2-40B4-BE49-F238E27FC236}">
                <a16:creationId xmlns:a16="http://schemas.microsoft.com/office/drawing/2014/main" id="{D961F8E4-C3B2-4890-AE05-CBE508B85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63778" r="87531" b="27666"/>
          <a:stretch/>
        </p:blipFill>
        <p:spPr>
          <a:xfrm>
            <a:off x="377090" y="3256615"/>
            <a:ext cx="1395716" cy="1351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t14.png" descr="t14.png">
            <a:extLst>
              <a:ext uri="{FF2B5EF4-FFF2-40B4-BE49-F238E27FC236}">
                <a16:creationId xmlns:a16="http://schemas.microsoft.com/office/drawing/2014/main" id="{7586082F-A1C7-4DAA-A67A-9E77FBF26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2" t="57748" r="87767" b="32085"/>
          <a:stretch/>
        </p:blipFill>
        <p:spPr>
          <a:xfrm>
            <a:off x="377090" y="7501886"/>
            <a:ext cx="1273253" cy="1316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t14.png" descr="t14.png">
            <a:extLst>
              <a:ext uri="{FF2B5EF4-FFF2-40B4-BE49-F238E27FC236}">
                <a16:creationId xmlns:a16="http://schemas.microsoft.com/office/drawing/2014/main" id="{7586082F-A1C7-4DAA-A67A-9E77FBF26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4" t="70166" r="87437" b="20001"/>
          <a:stretch/>
        </p:blipFill>
        <p:spPr>
          <a:xfrm>
            <a:off x="479941" y="11335987"/>
            <a:ext cx="1190014" cy="11509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10455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24384000" cy="3504747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ru-RU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5F3980-849F-47D5-A08F-7DA480B3BDDF}"/>
              </a:ext>
            </a:extLst>
          </p:cNvPr>
          <p:cNvSpPr txBox="1"/>
          <p:nvPr/>
        </p:nvSpPr>
        <p:spPr>
          <a:xfrm>
            <a:off x="1940684" y="689735"/>
            <a:ext cx="17126483" cy="1836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1000"/>
              </a:spcBef>
            </a:pPr>
            <a:r>
              <a:rPr lang="ru-RU" sz="4800" dirty="0">
                <a:solidFill>
                  <a:srgbClr val="F8FCFF"/>
                </a:solidFill>
                <a:latin typeface="Montserrat ExtraBold" panose="00000900000000000000" pitchFamily="2" charset="-52"/>
              </a:rPr>
              <a:t>IV Форум Ассоциации вузов России и Беларуси </a:t>
            </a:r>
          </a:p>
          <a:p>
            <a:pPr algn="l">
              <a:spcBef>
                <a:spcPts val="1000"/>
              </a:spcBef>
            </a:pPr>
            <a:r>
              <a:rPr lang="ru-RU" sz="4800" dirty="0">
                <a:solidFill>
                  <a:srgbClr val="F8FCFF"/>
                </a:solidFill>
                <a:latin typeface="Montserrat ExtraBold" panose="00000900000000000000" pitchFamily="2" charset="-52"/>
              </a:rPr>
              <a:t>IX Форум регионов России и Беларуси</a:t>
            </a: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F8FCFF"/>
              </a:solidFill>
              <a:effectLst/>
              <a:uFillTx/>
              <a:latin typeface="Montserrat ExtraBold" panose="00000900000000000000" pitchFamily="2" charset="-52"/>
              <a:sym typeface="Helvetica Neue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B3B97E-3D95-4646-A54D-FD9B495F2634}"/>
              </a:ext>
            </a:extLst>
          </p:cNvPr>
          <p:cNvSpPr txBox="1"/>
          <p:nvPr/>
        </p:nvSpPr>
        <p:spPr>
          <a:xfrm>
            <a:off x="2524289" y="4710056"/>
            <a:ext cx="1933542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kumimoji="0" lang="ru-RU" sz="3600" i="0" u="none" strike="noStrike" cap="none" spc="-10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Предложение в Дорожную </a:t>
            </a:r>
            <a:r>
              <a:rPr lang="ru-RU" sz="3600" spc="-100" dirty="0">
                <a:solidFill>
                  <a:srgbClr val="0A4073"/>
                </a:solidFill>
                <a:latin typeface="Montserrat SemiBold" panose="00000700000000000000" pitchFamily="2" charset="-52"/>
              </a:rPr>
              <a:t>карту Форума Ассоциации вузов России и Беларуси:</a:t>
            </a:r>
            <a:endParaRPr kumimoji="0" lang="ru-RU" sz="3600" i="0" u="none" strike="noStrike" cap="none" spc="-100" normalizeH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 SemiBold" panose="00000700000000000000" pitchFamily="2" charset="-52"/>
              <a:sym typeface="Helvetica Neue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09925" y="6571955"/>
            <a:ext cx="213641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i="1" dirty="0">
                <a:solidFill>
                  <a:srgbClr val="0A4073"/>
                </a:solidFill>
              </a:rPr>
              <a:t>Рассмотреть вопрос о проработке механизма финансовой поддержки академической мобильности обучающихся и преподавателей вузов двух стран (краткосрочные и долгосрочные программы академических стажировок, летние школы, повышение квалификации) и механизма поддержки реализации совместных образовательных программ между российскими и белорусскими вузами</a:t>
            </a:r>
          </a:p>
        </p:txBody>
      </p:sp>
    </p:spTree>
    <p:extLst>
      <p:ext uri="{BB962C8B-B14F-4D97-AF65-F5344CB8AC3E}">
        <p14:creationId xmlns:p14="http://schemas.microsoft.com/office/powerpoint/2010/main" val="294576846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646941"/>
            <a:ext cx="24384000" cy="3504747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ru-RU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C0D61-72DF-4B73-B796-6373121EC400}"/>
              </a:ext>
            </a:extLst>
          </p:cNvPr>
          <p:cNvSpPr txBox="1"/>
          <p:nvPr/>
        </p:nvSpPr>
        <p:spPr>
          <a:xfrm>
            <a:off x="1568080" y="707931"/>
            <a:ext cx="14849857" cy="969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1000"/>
              </a:spcBef>
            </a:pPr>
            <a:r>
              <a:rPr lang="ru-RU" sz="4800" dirty="0">
                <a:solidFill>
                  <a:srgbClr val="F8FCFF"/>
                </a:solidFill>
                <a:latin typeface="Montserrat ExtraBold" panose="00000900000000000000" pitchFamily="2" charset="-52"/>
              </a:rPr>
              <a:t>Молодежное сотрудничество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96731C-08A3-E340-8248-0DF09921E1AE}"/>
              </a:ext>
            </a:extLst>
          </p:cNvPr>
          <p:cNvSpPr txBox="1"/>
          <p:nvPr/>
        </p:nvSpPr>
        <p:spPr>
          <a:xfrm>
            <a:off x="3144982" y="3032299"/>
            <a:ext cx="18094036" cy="57656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b="1" dirty="0">
                <a:solidFill>
                  <a:srgbClr val="0A40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Форум молодых ученых СНГ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solidFill>
                  <a:srgbClr val="0A40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1-3 ноября 2022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solidFill>
                  <a:srgbClr val="0A40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Новгород, ННГУ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4000" dirty="0">
              <a:solidFill>
                <a:srgbClr val="0A40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solidFill>
                  <a:srgbClr val="0A40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мероприятий, приуроченных к 300-летию Российской академии наук и 30-летию Содружества Независимых Государств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ru-RU" sz="4000" dirty="0">
              <a:solidFill>
                <a:srgbClr val="0A40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solidFill>
                  <a:srgbClr val="0A40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задача Форума – консолидация потенциала для научно-технического сотрудничества молодых ученых государств-участников СНГ</a:t>
            </a:r>
          </a:p>
        </p:txBody>
      </p:sp>
      <p:pic>
        <p:nvPicPr>
          <p:cNvPr id="1026" name="Picture 2" descr="Фото: Shutterstock">
            <a:extLst>
              <a:ext uri="{FF2B5EF4-FFF2-40B4-BE49-F238E27FC236}">
                <a16:creationId xmlns:a16="http://schemas.microsoft.com/office/drawing/2014/main" id="{6430E37E-1D76-8F4E-8E66-CAED0278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309" y="9204960"/>
            <a:ext cx="7217664" cy="45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ото:Bestalex/Wikipedia.org">
            <a:extLst>
              <a:ext uri="{FF2B5EF4-FFF2-40B4-BE49-F238E27FC236}">
                <a16:creationId xmlns:a16="http://schemas.microsoft.com/office/drawing/2014/main" id="{BCF76F61-DAFF-0244-9478-8670B6D4C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5" y="9204961"/>
            <a:ext cx="7093526" cy="45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N buildings pre 3 1">
            <a:extLst>
              <a:ext uri="{FF2B5EF4-FFF2-40B4-BE49-F238E27FC236}">
                <a16:creationId xmlns:a16="http://schemas.microsoft.com/office/drawing/2014/main" id="{B33494BE-D5A8-5A4A-9E64-10ADDCC7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053" y="9204961"/>
            <a:ext cx="6809894" cy="45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09062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40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Текст слайда"/>
          <p:cNvSpPr txBox="1"/>
          <p:nvPr/>
        </p:nvSpPr>
        <p:spPr>
          <a:xfrm>
            <a:off x="4571972" y="5536715"/>
            <a:ext cx="14307093" cy="2674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F7FBF3"/>
                </a:solidFill>
              </a:defRPr>
            </a:lvl1pPr>
          </a:lstStyle>
          <a:p>
            <a:pPr>
              <a:lnSpc>
                <a:spcPct val="90000"/>
              </a:lnSpc>
              <a:spcBef>
                <a:spcPts val="4500"/>
              </a:spcBef>
            </a:pPr>
            <a:r>
              <a:rPr lang="ru-RU" sz="9600" dirty="0"/>
              <a:t>Спасибо за внимание!</a:t>
            </a:r>
          </a:p>
          <a:p>
            <a:pPr>
              <a:lnSpc>
                <a:spcPct val="90000"/>
              </a:lnSpc>
              <a:spcBef>
                <a:spcPts val="4500"/>
              </a:spcBef>
            </a:pPr>
            <a:r>
              <a:rPr lang="en-US" sz="4800" u="sng" dirty="0"/>
              <a:t>unn@unn.ru</a:t>
            </a:r>
            <a:endParaRPr lang="ru-RU" sz="4800" u="sng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173" y="9441247"/>
            <a:ext cx="2916692" cy="296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8244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t02.png" descr="t02.png"/>
          <p:cNvPicPr>
            <a:picLocks noChangeAspect="1"/>
          </p:cNvPicPr>
          <p:nvPr/>
        </p:nvPicPr>
        <p:blipFill rotWithShape="1">
          <a:blip r:embed="rId2"/>
          <a:srcRect l="59039"/>
          <a:stretch/>
        </p:blipFill>
        <p:spPr>
          <a:xfrm>
            <a:off x="14395938" y="0"/>
            <a:ext cx="9988062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t02.png" descr="t02.png">
            <a:extLst>
              <a:ext uri="{FF2B5EF4-FFF2-40B4-BE49-F238E27FC236}">
                <a16:creationId xmlns:a16="http://schemas.microsoft.com/office/drawing/2014/main" id="{463764BA-27FE-4B1F-8CAF-CE6EC6E14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09" r="66923" b="18804"/>
          <a:stretch/>
        </p:blipFill>
        <p:spPr>
          <a:xfrm>
            <a:off x="0" y="8464062"/>
            <a:ext cx="8065477" cy="267286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AC8B69F-38E8-43B2-8C99-545E4CB9BC41}"/>
              </a:ext>
            </a:extLst>
          </p:cNvPr>
          <p:cNvSpPr/>
          <p:nvPr/>
        </p:nvSpPr>
        <p:spPr>
          <a:xfrm>
            <a:off x="0" y="11496040"/>
            <a:ext cx="24447348" cy="2219960"/>
          </a:xfrm>
          <a:prstGeom prst="rect">
            <a:avLst/>
          </a:prstGeom>
          <a:solidFill>
            <a:srgbClr val="054896"/>
          </a:solidFill>
          <a:ln w="12700" cap="flat">
            <a:solidFill>
              <a:srgbClr val="05489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DA7691-5CFB-40D9-A5DD-03C725C11C6A}"/>
              </a:ext>
            </a:extLst>
          </p:cNvPr>
          <p:cNvSpPr txBox="1"/>
          <p:nvPr/>
        </p:nvSpPr>
        <p:spPr>
          <a:xfrm>
            <a:off x="1390717" y="1370495"/>
            <a:ext cx="10063652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0" cap="none" spc="-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ННГУ: факты и цифры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307902-08F5-403B-AE2A-7FD21BB6C7B9}"/>
              </a:ext>
            </a:extLst>
          </p:cNvPr>
          <p:cNvSpPr txBox="1"/>
          <p:nvPr/>
        </p:nvSpPr>
        <p:spPr>
          <a:xfrm>
            <a:off x="1490867" y="3132995"/>
            <a:ext cx="974946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13      5          4       1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603BC-A129-4A51-B627-387EA513F9CD}"/>
              </a:ext>
            </a:extLst>
          </p:cNvPr>
          <p:cNvSpPr txBox="1"/>
          <p:nvPr/>
        </p:nvSpPr>
        <p:spPr>
          <a:xfrm>
            <a:off x="1399427" y="5774595"/>
            <a:ext cx="9242915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27 000         1 300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5EEE5-5C9B-4A81-AA80-5DBF6593FC5F}"/>
              </a:ext>
            </a:extLst>
          </p:cNvPr>
          <p:cNvSpPr txBox="1"/>
          <p:nvPr/>
        </p:nvSpPr>
        <p:spPr>
          <a:xfrm>
            <a:off x="1488528" y="4227572"/>
            <a:ext cx="239969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факультетов и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институтов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738F57-98B6-4B7A-B558-16AA3D7F4D0B}"/>
              </a:ext>
            </a:extLst>
          </p:cNvPr>
          <p:cNvSpPr txBox="1"/>
          <p:nvPr/>
        </p:nvSpPr>
        <p:spPr>
          <a:xfrm>
            <a:off x="4252080" y="4227572"/>
            <a:ext cx="327974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исследовательских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институтов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596763-6D44-4A1D-A787-9C24B73F8563}"/>
              </a:ext>
            </a:extLst>
          </p:cNvPr>
          <p:cNvSpPr txBox="1"/>
          <p:nvPr/>
        </p:nvSpPr>
        <p:spPr>
          <a:xfrm>
            <a:off x="7966013" y="4230731"/>
            <a:ext cx="151483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филиала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AE6990-5500-428E-B29F-89DC15F56212}"/>
              </a:ext>
            </a:extLst>
          </p:cNvPr>
          <p:cNvSpPr txBox="1"/>
          <p:nvPr/>
        </p:nvSpPr>
        <p:spPr>
          <a:xfrm>
            <a:off x="1390717" y="6990055"/>
            <a:ext cx="172162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студентов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12F188-7FD1-41DA-81ED-682B6BF2A2E9}"/>
              </a:ext>
            </a:extLst>
          </p:cNvPr>
          <p:cNvSpPr txBox="1"/>
          <p:nvPr/>
        </p:nvSpPr>
        <p:spPr>
          <a:xfrm>
            <a:off x="7779027" y="6990055"/>
            <a:ext cx="82875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ППС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34131F4-BE0E-4A53-88DF-D3AC58019502}"/>
              </a:ext>
            </a:extLst>
          </p:cNvPr>
          <p:cNvCxnSpPr>
            <a:cxnSpLocks/>
          </p:cNvCxnSpPr>
          <p:nvPr/>
        </p:nvCxnSpPr>
        <p:spPr>
          <a:xfrm>
            <a:off x="1504950" y="8079129"/>
            <a:ext cx="2279972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414F20-858D-4068-B1A5-6AF47CD7A8B4}"/>
              </a:ext>
            </a:extLst>
          </p:cNvPr>
          <p:cNvSpPr txBox="1"/>
          <p:nvPr/>
        </p:nvSpPr>
        <p:spPr>
          <a:xfrm>
            <a:off x="10255602" y="11564135"/>
            <a:ext cx="1109278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1963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5B9405-7BA9-4911-9C0F-56861E2C0A23}"/>
              </a:ext>
            </a:extLst>
          </p:cNvPr>
          <p:cNvSpPr txBox="1"/>
          <p:nvPr/>
        </p:nvSpPr>
        <p:spPr>
          <a:xfrm>
            <a:off x="12592402" y="11564135"/>
            <a:ext cx="1243930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2009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16FC30-4CAF-4C89-BB2E-85A25CF7D14B}"/>
              </a:ext>
            </a:extLst>
          </p:cNvPr>
          <p:cNvSpPr txBox="1"/>
          <p:nvPr/>
        </p:nvSpPr>
        <p:spPr>
          <a:xfrm>
            <a:off x="15135188" y="11564135"/>
            <a:ext cx="1101264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2013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F1C84-A955-4BE6-BCC0-A65C1AF28091}"/>
              </a:ext>
            </a:extLst>
          </p:cNvPr>
          <p:cNvSpPr txBox="1"/>
          <p:nvPr/>
        </p:nvSpPr>
        <p:spPr>
          <a:xfrm>
            <a:off x="7850674" y="11564135"/>
            <a:ext cx="1110882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1956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8CA574-1EAB-436F-ADD4-7FEFD753A972}"/>
              </a:ext>
            </a:extLst>
          </p:cNvPr>
          <p:cNvSpPr txBox="1"/>
          <p:nvPr/>
        </p:nvSpPr>
        <p:spPr>
          <a:xfrm>
            <a:off x="5368803" y="11564135"/>
            <a:ext cx="1131720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1945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869304-3F5D-4FEE-ADE5-F4674194A9DF}"/>
              </a:ext>
            </a:extLst>
          </p:cNvPr>
          <p:cNvSpPr txBox="1"/>
          <p:nvPr/>
        </p:nvSpPr>
        <p:spPr>
          <a:xfrm>
            <a:off x="2947845" y="11564135"/>
            <a:ext cx="1030731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1918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15190D-8493-43C5-90F1-40078C202FEA}"/>
              </a:ext>
            </a:extLst>
          </p:cNvPr>
          <p:cNvSpPr txBox="1"/>
          <p:nvPr/>
        </p:nvSpPr>
        <p:spPr>
          <a:xfrm>
            <a:off x="480401" y="11564135"/>
            <a:ext cx="1022716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1916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8DE32A-A9D3-4EA7-A5D4-027EC8F68318}"/>
              </a:ext>
            </a:extLst>
          </p:cNvPr>
          <p:cNvSpPr txBox="1"/>
          <p:nvPr/>
        </p:nvSpPr>
        <p:spPr>
          <a:xfrm>
            <a:off x="17585801" y="11564135"/>
            <a:ext cx="1142942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2014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38B2BE-A60C-450A-ADEB-B233314C7EAF}"/>
              </a:ext>
            </a:extLst>
          </p:cNvPr>
          <p:cNvSpPr txBox="1"/>
          <p:nvPr/>
        </p:nvSpPr>
        <p:spPr>
          <a:xfrm>
            <a:off x="20071680" y="11564135"/>
            <a:ext cx="1114088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2017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08DD63-2220-43A9-95F6-01F454C19833}"/>
              </a:ext>
            </a:extLst>
          </p:cNvPr>
          <p:cNvSpPr txBox="1"/>
          <p:nvPr/>
        </p:nvSpPr>
        <p:spPr>
          <a:xfrm>
            <a:off x="22550345" y="11564135"/>
            <a:ext cx="1099660" cy="62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2021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F7A572-133F-43C3-8A56-A82C9A3B521B}"/>
              </a:ext>
            </a:extLst>
          </p:cNvPr>
          <p:cNvSpPr txBox="1"/>
          <p:nvPr/>
        </p:nvSpPr>
        <p:spPr>
          <a:xfrm>
            <a:off x="375932" y="12192701"/>
            <a:ext cx="1646285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Создание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Университета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6383A5-359B-4F5B-8360-D155F40E2D71}"/>
              </a:ext>
            </a:extLst>
          </p:cNvPr>
          <p:cNvSpPr txBox="1"/>
          <p:nvPr/>
        </p:nvSpPr>
        <p:spPr>
          <a:xfrm>
            <a:off x="2846942" y="12164274"/>
            <a:ext cx="209352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Статус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государственного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университета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0A1978-F8DC-4F64-B35A-DCF91F23B3C1}"/>
              </a:ext>
            </a:extLst>
          </p:cNvPr>
          <p:cNvSpPr txBox="1"/>
          <p:nvPr/>
        </p:nvSpPr>
        <p:spPr>
          <a:xfrm>
            <a:off x="5313456" y="12167028"/>
            <a:ext cx="1627048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Первый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факультет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радиофизики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A0551B-D03A-419C-8E6D-2A0E501F658F}"/>
              </a:ext>
            </a:extLst>
          </p:cNvPr>
          <p:cNvSpPr txBox="1"/>
          <p:nvPr/>
        </p:nvSpPr>
        <p:spPr>
          <a:xfrm>
            <a:off x="7786593" y="12164274"/>
            <a:ext cx="1713611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Назван в честь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Николая 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Лобачевского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94C15D-E2E2-47FE-94D2-FB295B5F74BD}"/>
              </a:ext>
            </a:extLst>
          </p:cNvPr>
          <p:cNvSpPr txBox="1"/>
          <p:nvPr/>
        </p:nvSpPr>
        <p:spPr>
          <a:xfrm>
            <a:off x="10259188" y="12170517"/>
            <a:ext cx="2146421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Первый факультет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ВМК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C3859B-40D9-4C54-BF99-82B6683002B4}"/>
              </a:ext>
            </a:extLst>
          </p:cNvPr>
          <p:cNvSpPr txBox="1"/>
          <p:nvPr/>
        </p:nvSpPr>
        <p:spPr>
          <a:xfrm>
            <a:off x="12594218" y="12161948"/>
            <a:ext cx="227466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Национальный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исследовательский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университет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198A47-632A-4C99-89E4-481987B31F58}"/>
              </a:ext>
            </a:extLst>
          </p:cNvPr>
          <p:cNvSpPr txBox="1"/>
          <p:nvPr/>
        </p:nvSpPr>
        <p:spPr>
          <a:xfrm>
            <a:off x="15069985" y="12170517"/>
            <a:ext cx="1857881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Вошел в проект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5-100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7FF4331-EACC-4F14-9779-E5C48293F5FB}"/>
              </a:ext>
            </a:extLst>
          </p:cNvPr>
          <p:cNvSpPr txBox="1"/>
          <p:nvPr/>
        </p:nvSpPr>
        <p:spPr>
          <a:xfrm>
            <a:off x="17535306" y="12169354"/>
            <a:ext cx="2120773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Запуск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суперкомпьютера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«Лобачевский»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A4DD93-8A43-4EB9-BC35-C6D883A23559}"/>
              </a:ext>
            </a:extLst>
          </p:cNvPr>
          <p:cNvSpPr txBox="1"/>
          <p:nvPr/>
        </p:nvSpPr>
        <p:spPr>
          <a:xfrm>
            <a:off x="20002325" y="12169354"/>
            <a:ext cx="2042226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Центр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инновационного </a:t>
            </a:r>
          </a:p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развития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CD71B5-7C88-4AF5-94C8-95DE04C91705}"/>
              </a:ext>
            </a:extLst>
          </p:cNvPr>
          <p:cNvSpPr txBox="1"/>
          <p:nvPr/>
        </p:nvSpPr>
        <p:spPr>
          <a:xfrm>
            <a:off x="22413890" y="12189991"/>
            <a:ext cx="1749235" cy="1129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Включение в программу Приоритет 2030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5116D45-55A5-4C3D-B733-57B87DAB4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7" r="30168" b="46498"/>
          <a:stretch/>
        </p:blipFill>
        <p:spPr>
          <a:xfrm>
            <a:off x="7540329" y="9139301"/>
            <a:ext cx="4780697" cy="13336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B865CE6-EF09-462D-82B5-53900DD83B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6" b="40536"/>
          <a:stretch/>
        </p:blipFill>
        <p:spPr>
          <a:xfrm>
            <a:off x="11621429" y="8780750"/>
            <a:ext cx="3919164" cy="197286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7944970-CAF1-4489-8DB9-5955220FF288}"/>
              </a:ext>
            </a:extLst>
          </p:cNvPr>
          <p:cNvSpPr txBox="1"/>
          <p:nvPr/>
        </p:nvSpPr>
        <p:spPr>
          <a:xfrm>
            <a:off x="10611797" y="4231247"/>
            <a:ext cx="286937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университетская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FFFFFF"/>
                </a:solidFill>
                <a:latin typeface="Montserrat" panose="00000500000000000000" pitchFamily="2" charset="-52"/>
              </a:rPr>
              <a:t>клиника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-5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6984715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EBEED4F2-D1FA-432D-B6BF-EF2B7D41278C}"/>
              </a:ext>
            </a:extLst>
          </p:cNvPr>
          <p:cNvSpPr/>
          <p:nvPr/>
        </p:nvSpPr>
        <p:spPr>
          <a:xfrm>
            <a:off x="16613944" y="-1182859"/>
            <a:ext cx="16081717" cy="16081717"/>
          </a:xfrm>
          <a:prstGeom prst="ellipse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t04.png" descr="t04.png">
            <a:extLst>
              <a:ext uri="{FF2B5EF4-FFF2-40B4-BE49-F238E27FC236}">
                <a16:creationId xmlns:a16="http://schemas.microsoft.com/office/drawing/2014/main" id="{0691F165-47AF-4A52-83AC-D506F28B7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0" r="51875" b="62667"/>
          <a:stretch/>
        </p:blipFill>
        <p:spPr>
          <a:xfrm>
            <a:off x="0" y="2743200"/>
            <a:ext cx="11734800" cy="2377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t04.png" descr="t04.png">
            <a:extLst>
              <a:ext uri="{FF2B5EF4-FFF2-40B4-BE49-F238E27FC236}">
                <a16:creationId xmlns:a16="http://schemas.microsoft.com/office/drawing/2014/main" id="{4B36DB66-EAC5-478E-9ABB-5641DA183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00" t="20000" b="59778"/>
          <a:stretch/>
        </p:blipFill>
        <p:spPr>
          <a:xfrm>
            <a:off x="21579840" y="2743200"/>
            <a:ext cx="2804160" cy="27736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AF2302-641E-42C7-AFDB-9127D1244177}"/>
              </a:ext>
            </a:extLst>
          </p:cNvPr>
          <p:cNvSpPr txBox="1"/>
          <p:nvPr/>
        </p:nvSpPr>
        <p:spPr>
          <a:xfrm>
            <a:off x="1283561" y="1085530"/>
            <a:ext cx="11305980" cy="1056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2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Факультеты и институты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9F5A8-77D9-4D0C-8680-1F32AF4B5FB9}"/>
              </a:ext>
            </a:extLst>
          </p:cNvPr>
          <p:cNvSpPr txBox="1"/>
          <p:nvPr/>
        </p:nvSpPr>
        <p:spPr>
          <a:xfrm>
            <a:off x="1424326" y="5415382"/>
            <a:ext cx="6251711" cy="52322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– Химический факультет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– Радиофизический факультет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– </a:t>
            </a:r>
            <a:r>
              <a:rPr lang="ru-RU" sz="3000" dirty="0">
                <a:solidFill>
                  <a:srgbClr val="0A4073"/>
                </a:solidFill>
                <a:latin typeface="Montserrat" panose="00000500000000000000" pitchFamily="2" charset="-52"/>
              </a:rPr>
              <a:t>Физический факультет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– Высшая школа общей и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solidFill>
                  <a:srgbClr val="0A4073"/>
                </a:solidFill>
                <a:latin typeface="Montserrat" panose="00000500000000000000" pitchFamily="2" charset="-52"/>
              </a:rPr>
              <a:t>   прикладной физики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– Институт биологии и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solidFill>
                  <a:srgbClr val="0A4073"/>
                </a:solidFill>
                <a:latin typeface="Montserrat" panose="00000500000000000000" pitchFamily="2" charset="-52"/>
              </a:rPr>
              <a:t>   биомедицины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– Институт информационных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solidFill>
                  <a:srgbClr val="0A4073"/>
                </a:solidFill>
                <a:latin typeface="Montserrat" panose="00000500000000000000" pitchFamily="2" charset="-52"/>
              </a:rPr>
              <a:t>   технологий, математики и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   механики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1FA19-3836-44A3-93E7-9C8549400B17}"/>
              </a:ext>
            </a:extLst>
          </p:cNvPr>
          <p:cNvSpPr txBox="1"/>
          <p:nvPr/>
        </p:nvSpPr>
        <p:spPr>
          <a:xfrm>
            <a:off x="8683489" y="5415382"/>
            <a:ext cx="7979749" cy="5745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– Институт филологии и журналистики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–</a:t>
            </a:r>
            <a:r>
              <a:rPr lang="ru-RU" sz="3000" dirty="0">
                <a:solidFill>
                  <a:srgbClr val="0A4073"/>
                </a:solidFill>
                <a:latin typeface="Montserrat" panose="00000500000000000000" pitchFamily="2" charset="-52"/>
                <a:ea typeface="+mn-ea"/>
                <a:cs typeface="+mn-cs"/>
              </a:rPr>
              <a:t> Институт экономики и 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   предпринимательства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–</a:t>
            </a:r>
            <a:r>
              <a:rPr lang="ru-RU" sz="3000" dirty="0">
                <a:solidFill>
                  <a:srgbClr val="0A4073"/>
                </a:solidFill>
                <a:latin typeface="Montserrat" panose="00000500000000000000" pitchFamily="2" charset="-52"/>
                <a:ea typeface="+mn-ea"/>
                <a:cs typeface="+mn-cs"/>
              </a:rPr>
              <a:t> Институт международных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solidFill>
                  <a:srgbClr val="0A4073"/>
                </a:solidFill>
                <a:latin typeface="Montserrat" panose="00000500000000000000" pitchFamily="2" charset="-52"/>
              </a:rPr>
              <a:t>   </a:t>
            </a:r>
            <a:r>
              <a:rPr lang="ru-RU" sz="3000" dirty="0">
                <a:solidFill>
                  <a:srgbClr val="0A4073"/>
                </a:solidFill>
                <a:latin typeface="Montserrat" panose="00000500000000000000" pitchFamily="2" charset="-52"/>
                <a:ea typeface="+mn-ea"/>
                <a:cs typeface="+mn-cs"/>
              </a:rPr>
              <a:t>отношений и мировой истории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–</a:t>
            </a:r>
            <a:r>
              <a:rPr lang="ru-RU" sz="3000" dirty="0">
                <a:solidFill>
                  <a:srgbClr val="0A4073"/>
                </a:solidFill>
                <a:latin typeface="Montserrat" panose="00000500000000000000" pitchFamily="2" charset="-52"/>
                <a:ea typeface="+mn-ea"/>
                <a:cs typeface="+mn-cs"/>
              </a:rPr>
              <a:t> Факультет социальных наук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–</a:t>
            </a: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 Юридический факультет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–</a:t>
            </a: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 Факультет физической культуры и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dirty="0">
                <a:solidFill>
                  <a:srgbClr val="0A4073"/>
                </a:solidFill>
                <a:latin typeface="Montserrat" panose="00000500000000000000" pitchFamily="2" charset="-52"/>
              </a:rPr>
              <a:t>   </a:t>
            </a: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спорта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–</a:t>
            </a:r>
            <a:r>
              <a:rPr lang="ru-RU" sz="3000" dirty="0">
                <a:solidFill>
                  <a:srgbClr val="0A4073"/>
                </a:solidFill>
                <a:latin typeface="Montserrat" panose="00000500000000000000" pitchFamily="2" charset="-52"/>
                <a:ea typeface="+mn-ea"/>
                <a:cs typeface="+mn-cs"/>
              </a:rPr>
              <a:t> Институт реабилитации и здоровья</a:t>
            </a:r>
          </a:p>
          <a:p>
            <a:pPr marL="0" marR="0" indent="0" algn="l" defTabSz="2438338" rtl="0" fontAlgn="auto" latinLnBrk="0" hangingPunct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   человека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5160E-90DD-47C4-A2C3-0798859E65E4}"/>
              </a:ext>
            </a:extLst>
          </p:cNvPr>
          <p:cNvSpPr txBox="1"/>
          <p:nvPr/>
        </p:nvSpPr>
        <p:spPr>
          <a:xfrm>
            <a:off x="18541717" y="3165617"/>
            <a:ext cx="2638544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0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500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CE5D4-F3F1-4494-958C-5329202B8F2D}"/>
              </a:ext>
            </a:extLst>
          </p:cNvPr>
          <p:cNvSpPr txBox="1"/>
          <p:nvPr/>
        </p:nvSpPr>
        <p:spPr>
          <a:xfrm>
            <a:off x="17631190" y="4588618"/>
            <a:ext cx="3449662" cy="9746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образовательных</a:t>
            </a:r>
          </a:p>
          <a:p>
            <a:pPr marL="0" marR="0" indent="0" algn="r" defTabSz="2438338" rtl="0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spc="-100" dirty="0">
                <a:solidFill>
                  <a:schemeClr val="bg1"/>
                </a:solidFill>
                <a:latin typeface="Montserrat" panose="00000500000000000000" pitchFamily="2" charset="-52"/>
              </a:rPr>
              <a:t>программ</a:t>
            </a:r>
            <a:endParaRPr kumimoji="0" lang="ru-RU" sz="3000" b="0" i="0" u="none" strike="noStrike" cap="none" spc="-10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EDEF93E-880A-43AD-A476-E81FBA779994}"/>
              </a:ext>
            </a:extLst>
          </p:cNvPr>
          <p:cNvCxnSpPr/>
          <p:nvPr/>
        </p:nvCxnSpPr>
        <p:spPr>
          <a:xfrm>
            <a:off x="20002500" y="6629400"/>
            <a:ext cx="355092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5401F2-D63D-4E7E-A5FD-1AD82FA81334}"/>
              </a:ext>
            </a:extLst>
          </p:cNvPr>
          <p:cNvSpPr txBox="1"/>
          <p:nvPr/>
        </p:nvSpPr>
        <p:spPr>
          <a:xfrm>
            <a:off x="18744870" y="7364634"/>
            <a:ext cx="2066271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8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270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82F7C6-1E73-47A0-BEDE-0E222692DDC1}"/>
              </a:ext>
            </a:extLst>
          </p:cNvPr>
          <p:cNvSpPr txBox="1"/>
          <p:nvPr/>
        </p:nvSpPr>
        <p:spPr>
          <a:xfrm>
            <a:off x="21840747" y="7364634"/>
            <a:ext cx="1885132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8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190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BB982E-B22A-4BF7-AC67-C00A82BEADE2}"/>
              </a:ext>
            </a:extLst>
          </p:cNvPr>
          <p:cNvSpPr txBox="1"/>
          <p:nvPr/>
        </p:nvSpPr>
        <p:spPr>
          <a:xfrm>
            <a:off x="18128928" y="8567934"/>
            <a:ext cx="2524730" cy="5386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бакалавриат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EEEB63-5AB4-434F-9C0C-721E9B39499D}"/>
              </a:ext>
            </a:extLst>
          </p:cNvPr>
          <p:cNvSpPr txBox="1"/>
          <p:nvPr/>
        </p:nvSpPr>
        <p:spPr>
          <a:xfrm>
            <a:off x="20901386" y="8570987"/>
            <a:ext cx="2699458" cy="5386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магистратура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98EAA5-D5E1-45A3-9574-F274AF29F382}"/>
              </a:ext>
            </a:extLst>
          </p:cNvPr>
          <p:cNvSpPr txBox="1"/>
          <p:nvPr/>
        </p:nvSpPr>
        <p:spPr>
          <a:xfrm>
            <a:off x="22146920" y="9570525"/>
            <a:ext cx="145392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8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68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EFDA10-4A6B-4ACD-935B-96E8542DE550}"/>
              </a:ext>
            </a:extLst>
          </p:cNvPr>
          <p:cNvSpPr txBox="1"/>
          <p:nvPr/>
        </p:nvSpPr>
        <p:spPr>
          <a:xfrm>
            <a:off x="21039245" y="10781877"/>
            <a:ext cx="2561599" cy="5386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аспирантура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5EE3F3-8803-4E42-BC8D-C9DB4530DFE5}"/>
              </a:ext>
            </a:extLst>
          </p:cNvPr>
          <p:cNvSpPr txBox="1"/>
          <p:nvPr/>
        </p:nvSpPr>
        <p:spPr>
          <a:xfrm>
            <a:off x="19498117" y="9570525"/>
            <a:ext cx="820738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8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864D98-3A95-4B0F-B00D-B06F1F463600}"/>
              </a:ext>
            </a:extLst>
          </p:cNvPr>
          <p:cNvSpPr txBox="1"/>
          <p:nvPr/>
        </p:nvSpPr>
        <p:spPr>
          <a:xfrm>
            <a:off x="18274223" y="10773825"/>
            <a:ext cx="2369239" cy="5386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ординатура</a:t>
            </a:r>
          </a:p>
        </p:txBody>
      </p:sp>
    </p:spTree>
    <p:extLst>
      <p:ext uri="{BB962C8B-B14F-4D97-AF65-F5344CB8AC3E}">
        <p14:creationId xmlns:p14="http://schemas.microsoft.com/office/powerpoint/2010/main" val="93539641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06.png" descr="t06.png">
            <a:extLst>
              <a:ext uri="{FF2B5EF4-FFF2-40B4-BE49-F238E27FC236}">
                <a16:creationId xmlns:a16="http://schemas.microsoft.com/office/drawing/2014/main" id="{003E9061-D330-4F3B-9B03-006220822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50" b="60444"/>
          <a:stretch/>
        </p:blipFill>
        <p:spPr>
          <a:xfrm>
            <a:off x="17373600" y="0"/>
            <a:ext cx="7010400" cy="542544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BAB0FF-6C74-4787-92FC-E02BB129842E}"/>
              </a:ext>
            </a:extLst>
          </p:cNvPr>
          <p:cNvSpPr txBox="1"/>
          <p:nvPr/>
        </p:nvSpPr>
        <p:spPr>
          <a:xfrm>
            <a:off x="2236767" y="1147756"/>
            <a:ext cx="6681957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0" i="0" u="none" strike="noStrike" kern="0" cap="none" spc="-2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Наука сегодня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23F6A4-8CFD-4368-9C28-54BDE585332E}"/>
              </a:ext>
            </a:extLst>
          </p:cNvPr>
          <p:cNvSpPr txBox="1"/>
          <p:nvPr/>
        </p:nvSpPr>
        <p:spPr>
          <a:xfrm>
            <a:off x="2236767" y="3250527"/>
            <a:ext cx="765914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3     55    143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3D96C8-A449-407E-87EF-0E8376E4A136}"/>
              </a:ext>
            </a:extLst>
          </p:cNvPr>
          <p:cNvSpPr txBox="1"/>
          <p:nvPr/>
        </p:nvSpPr>
        <p:spPr>
          <a:xfrm>
            <a:off x="2236767" y="4455418"/>
            <a:ext cx="212187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мегагранта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3F5AA-6545-4CBE-A2ED-045B1D7348A3}"/>
              </a:ext>
            </a:extLst>
          </p:cNvPr>
          <p:cNvSpPr txBox="1"/>
          <p:nvPr/>
        </p:nvSpPr>
        <p:spPr>
          <a:xfrm>
            <a:off x="4873287" y="4455418"/>
            <a:ext cx="212187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гранта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B1341D-C2CF-4DCB-A562-861446742BE2}"/>
              </a:ext>
            </a:extLst>
          </p:cNvPr>
          <p:cNvSpPr txBox="1"/>
          <p:nvPr/>
        </p:nvSpPr>
        <p:spPr>
          <a:xfrm>
            <a:off x="7732311" y="4455418"/>
            <a:ext cx="212187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грантов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D58CE2-FE46-4CB7-83FF-DD0E280BEC92}"/>
              </a:ext>
            </a:extLst>
          </p:cNvPr>
          <p:cNvSpPr txBox="1"/>
          <p:nvPr/>
        </p:nvSpPr>
        <p:spPr>
          <a:xfrm>
            <a:off x="4873286" y="3177805"/>
            <a:ext cx="212187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РНФ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BC5307-EB6E-4262-8304-5EDD004CC4E8}"/>
              </a:ext>
            </a:extLst>
          </p:cNvPr>
          <p:cNvSpPr txBox="1"/>
          <p:nvPr/>
        </p:nvSpPr>
        <p:spPr>
          <a:xfrm>
            <a:off x="7732310" y="3177805"/>
            <a:ext cx="212187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РФФИ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6344D4-43D6-4CC6-9715-E90F66B4C4C8}"/>
              </a:ext>
            </a:extLst>
          </p:cNvPr>
          <p:cNvSpPr txBox="1"/>
          <p:nvPr/>
        </p:nvSpPr>
        <p:spPr>
          <a:xfrm>
            <a:off x="3052759" y="5496262"/>
            <a:ext cx="1128048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Научно-образовательный математический центр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7E449E-4F1D-44A5-BEA1-B3DCB5368E9A}"/>
              </a:ext>
            </a:extLst>
          </p:cNvPr>
          <p:cNvSpPr txBox="1"/>
          <p:nvPr/>
        </p:nvSpPr>
        <p:spPr>
          <a:xfrm>
            <a:off x="3052759" y="6980866"/>
            <a:ext cx="1128048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Научный центр мирового уровня «Центр фотоники»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531B32-3C8A-467D-9D76-9BF8990732A1}"/>
              </a:ext>
            </a:extLst>
          </p:cNvPr>
          <p:cNvSpPr txBox="1"/>
          <p:nvPr/>
        </p:nvSpPr>
        <p:spPr>
          <a:xfrm>
            <a:off x="3034646" y="8515081"/>
            <a:ext cx="1396136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Крупный научный проект «Надёжный и логически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прозрачный искусственный интеллект: технология,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верификация и применение при социально-значимых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и инфекционных заболеваниях»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0852ED-825A-49CB-9194-9045ECA4A156}"/>
              </a:ext>
            </a:extLst>
          </p:cNvPr>
          <p:cNvSpPr txBox="1"/>
          <p:nvPr/>
        </p:nvSpPr>
        <p:spPr>
          <a:xfrm>
            <a:off x="19263364" y="5696761"/>
            <a:ext cx="3029676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1300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8B0D1DB-FEEB-45A3-904D-69EFBAE80CF8}"/>
              </a:ext>
            </a:extLst>
          </p:cNvPr>
          <p:cNvCxnSpPr/>
          <p:nvPr/>
        </p:nvCxnSpPr>
        <p:spPr>
          <a:xfrm>
            <a:off x="16204557" y="4830447"/>
            <a:ext cx="0" cy="7369269"/>
          </a:xfrm>
          <a:prstGeom prst="line">
            <a:avLst/>
          </a:pr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3A04C54-5C67-4D59-BF5D-2261D6B0B98C}"/>
              </a:ext>
            </a:extLst>
          </p:cNvPr>
          <p:cNvSpPr txBox="1"/>
          <p:nvPr/>
        </p:nvSpPr>
        <p:spPr>
          <a:xfrm>
            <a:off x="19705793" y="8180881"/>
            <a:ext cx="2587247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600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E65AE6-EF94-4D5E-9CC6-5B7E43799E35}"/>
              </a:ext>
            </a:extLst>
          </p:cNvPr>
          <p:cNvSpPr txBox="1"/>
          <p:nvPr/>
        </p:nvSpPr>
        <p:spPr>
          <a:xfrm>
            <a:off x="20944914" y="10665001"/>
            <a:ext cx="1348126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Bold" panose="00000900000000000000" pitchFamily="2" charset="-52"/>
                <a:sym typeface="Helvetica Neue"/>
              </a:rPr>
              <a:t>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14584-9DB7-4077-9616-A6F45286A364}"/>
              </a:ext>
            </a:extLst>
          </p:cNvPr>
          <p:cNvSpPr txBox="1"/>
          <p:nvPr/>
        </p:nvSpPr>
        <p:spPr>
          <a:xfrm>
            <a:off x="17862397" y="6901773"/>
            <a:ext cx="425998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профессоров и</a:t>
            </a:r>
          </a:p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преподавателей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068A73-33EA-408E-85C6-8A655F36D44D}"/>
              </a:ext>
            </a:extLst>
          </p:cNvPr>
          <p:cNvSpPr txBox="1"/>
          <p:nvPr/>
        </p:nvSpPr>
        <p:spPr>
          <a:xfrm>
            <a:off x="17862396" y="9385606"/>
            <a:ext cx="425998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аспирантов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AD1B10-ADCE-4B2D-A256-9799A979200B}"/>
              </a:ext>
            </a:extLst>
          </p:cNvPr>
          <p:cNvSpPr txBox="1"/>
          <p:nvPr/>
        </p:nvSpPr>
        <p:spPr>
          <a:xfrm>
            <a:off x="17867550" y="11852872"/>
            <a:ext cx="425998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диссертационных</a:t>
            </a:r>
          </a:p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советов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C7542EA-60B2-4244-AB8E-23A0BEC0A7B2}"/>
              </a:ext>
            </a:extLst>
          </p:cNvPr>
          <p:cNvGrpSpPr/>
          <p:nvPr/>
        </p:nvGrpSpPr>
        <p:grpSpPr>
          <a:xfrm>
            <a:off x="1738497" y="5507842"/>
            <a:ext cx="1033001" cy="1063618"/>
            <a:chOff x="-1161166" y="2652356"/>
            <a:chExt cx="599888" cy="61766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06324BC-3204-4705-8EAE-EF612BF3BDB8}"/>
                </a:ext>
              </a:extLst>
            </p:cNvPr>
            <p:cNvSpPr txBox="1"/>
            <p:nvPr/>
          </p:nvSpPr>
          <p:spPr>
            <a:xfrm>
              <a:off x="-1098467" y="2652356"/>
              <a:ext cx="474489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→</a:t>
              </a:r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15D0A0B5-5228-494C-817D-FF68DA8FDB0F}"/>
                </a:ext>
              </a:extLst>
            </p:cNvPr>
            <p:cNvSpPr/>
            <p:nvPr/>
          </p:nvSpPr>
          <p:spPr>
            <a:xfrm>
              <a:off x="-1161166" y="2670136"/>
              <a:ext cx="599888" cy="599888"/>
            </a:xfrm>
            <a:prstGeom prst="ellipse">
              <a:avLst/>
            </a:prstGeom>
            <a:noFill/>
            <a:ln w="28575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99CA7BA1-99D7-4C3F-850E-693A8CE4974D}"/>
              </a:ext>
            </a:extLst>
          </p:cNvPr>
          <p:cNvGrpSpPr/>
          <p:nvPr/>
        </p:nvGrpSpPr>
        <p:grpSpPr>
          <a:xfrm>
            <a:off x="1738497" y="7008660"/>
            <a:ext cx="1033001" cy="1063618"/>
            <a:chOff x="-1161166" y="2652356"/>
            <a:chExt cx="599888" cy="61766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5DCCFA-0888-4087-AA13-7D4FF03F10B3}"/>
                </a:ext>
              </a:extLst>
            </p:cNvPr>
            <p:cNvSpPr txBox="1"/>
            <p:nvPr/>
          </p:nvSpPr>
          <p:spPr>
            <a:xfrm>
              <a:off x="-1098467" y="2652356"/>
              <a:ext cx="474489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→</a:t>
              </a:r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C22F7E20-3F6A-4F4E-A139-00752C359DF8}"/>
                </a:ext>
              </a:extLst>
            </p:cNvPr>
            <p:cNvSpPr/>
            <p:nvPr/>
          </p:nvSpPr>
          <p:spPr>
            <a:xfrm>
              <a:off x="-1161166" y="2670136"/>
              <a:ext cx="599888" cy="599888"/>
            </a:xfrm>
            <a:prstGeom prst="ellipse">
              <a:avLst/>
            </a:prstGeom>
            <a:noFill/>
            <a:ln w="28575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DA7E4C1-31F3-46EC-9F3B-CBC813EFC82E}"/>
              </a:ext>
            </a:extLst>
          </p:cNvPr>
          <p:cNvGrpSpPr/>
          <p:nvPr/>
        </p:nvGrpSpPr>
        <p:grpSpPr>
          <a:xfrm>
            <a:off x="1738497" y="9089759"/>
            <a:ext cx="1033001" cy="1063618"/>
            <a:chOff x="-1161166" y="2652356"/>
            <a:chExt cx="599888" cy="61766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7E6FC16-58C8-4C9A-A4F3-8C00AEAB4E2B}"/>
                </a:ext>
              </a:extLst>
            </p:cNvPr>
            <p:cNvSpPr txBox="1"/>
            <p:nvPr/>
          </p:nvSpPr>
          <p:spPr>
            <a:xfrm>
              <a:off x="-1098467" y="2652356"/>
              <a:ext cx="474489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→</a:t>
              </a: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E2932FFE-CC3E-459D-96EC-E9A18A372723}"/>
                </a:ext>
              </a:extLst>
            </p:cNvPr>
            <p:cNvSpPr/>
            <p:nvPr/>
          </p:nvSpPr>
          <p:spPr>
            <a:xfrm>
              <a:off x="-1161166" y="2670136"/>
              <a:ext cx="599888" cy="599888"/>
            </a:xfrm>
            <a:prstGeom prst="ellipse">
              <a:avLst/>
            </a:prstGeom>
            <a:noFill/>
            <a:ln w="28575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65C0FA4-9C75-4CC4-BCD8-C92D3EB9779A}"/>
              </a:ext>
            </a:extLst>
          </p:cNvPr>
          <p:cNvSpPr txBox="1"/>
          <p:nvPr/>
        </p:nvSpPr>
        <p:spPr>
          <a:xfrm>
            <a:off x="3052760" y="11040424"/>
            <a:ext cx="13523672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Крупный научный проект «Разработка экологически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безопасных и энергоэффективных спектральных и лазерных технологий для увеличения продуктивности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-52"/>
                <a:sym typeface="Helvetica Neue"/>
              </a:rPr>
              <a:t>сельскохозяйственного производства»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110FDA9-0EC2-449A-8A3D-1ADA20639ED8}"/>
              </a:ext>
            </a:extLst>
          </p:cNvPr>
          <p:cNvGrpSpPr/>
          <p:nvPr/>
        </p:nvGrpSpPr>
        <p:grpSpPr>
          <a:xfrm>
            <a:off x="1720266" y="11585159"/>
            <a:ext cx="1033001" cy="1063618"/>
            <a:chOff x="-1161166" y="2652356"/>
            <a:chExt cx="599888" cy="61766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3FFECC-67FD-41F2-9CB5-A528DD441F7D}"/>
                </a:ext>
              </a:extLst>
            </p:cNvPr>
            <p:cNvSpPr txBox="1"/>
            <p:nvPr/>
          </p:nvSpPr>
          <p:spPr>
            <a:xfrm>
              <a:off x="-1098467" y="2652356"/>
              <a:ext cx="474489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243833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Helvetica Neue"/>
                </a:rPr>
                <a:t>→</a:t>
              </a: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60A5A067-7BFC-43ED-8870-97CE7BF4716C}"/>
                </a:ext>
              </a:extLst>
            </p:cNvPr>
            <p:cNvSpPr/>
            <p:nvPr/>
          </p:nvSpPr>
          <p:spPr>
            <a:xfrm>
              <a:off x="-1161166" y="2670136"/>
              <a:ext cx="599888" cy="599888"/>
            </a:xfrm>
            <a:prstGeom prst="ellipse">
              <a:avLst/>
            </a:prstGeom>
            <a:noFill/>
            <a:ln w="28575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983939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B70827D9-7AAA-471D-BA00-D590A136459E}"/>
              </a:ext>
            </a:extLst>
          </p:cNvPr>
          <p:cNvSpPr/>
          <p:nvPr/>
        </p:nvSpPr>
        <p:spPr>
          <a:xfrm>
            <a:off x="-5425440" y="-3002280"/>
            <a:ext cx="19720560" cy="19720560"/>
          </a:xfrm>
          <a:prstGeom prst="ellipse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t08.png" descr="t08.png">
            <a:extLst>
              <a:ext uri="{FF2B5EF4-FFF2-40B4-BE49-F238E27FC236}">
                <a16:creationId xmlns:a16="http://schemas.microsoft.com/office/drawing/2014/main" id="{CFD87289-D781-4433-B335-52C9CF7A0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92" r="85866" b="60513"/>
          <a:stretch/>
        </p:blipFill>
        <p:spPr>
          <a:xfrm>
            <a:off x="0" y="3798276"/>
            <a:ext cx="3446585" cy="1617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t08.png" descr="t08.png">
            <a:extLst>
              <a:ext uri="{FF2B5EF4-FFF2-40B4-BE49-F238E27FC236}">
                <a16:creationId xmlns:a16="http://schemas.microsoft.com/office/drawing/2014/main" id="{E0745411-624C-4B89-8EAE-7B13A817E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27" b="58633"/>
          <a:stretch/>
        </p:blipFill>
        <p:spPr>
          <a:xfrm>
            <a:off x="21171876" y="0"/>
            <a:ext cx="3212123" cy="567396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55779-1775-4634-AA6C-3B861C6537EB}"/>
              </a:ext>
            </a:extLst>
          </p:cNvPr>
          <p:cNvSpPr txBox="1"/>
          <p:nvPr/>
        </p:nvSpPr>
        <p:spPr>
          <a:xfrm>
            <a:off x="1518694" y="1948784"/>
            <a:ext cx="11424602" cy="1056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2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Научная инфраструктура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1731F1-F0C5-4208-A980-8919D50EA003}"/>
              </a:ext>
            </a:extLst>
          </p:cNvPr>
          <p:cNvSpPr txBox="1"/>
          <p:nvPr/>
        </p:nvSpPr>
        <p:spPr>
          <a:xfrm>
            <a:off x="1686149" y="5679500"/>
            <a:ext cx="9106980" cy="1051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-7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Центры коллективного пользования </a:t>
            </a:r>
          </a:p>
          <a:p>
            <a:pPr marL="0" marR="0" indent="0" algn="l" defTabSz="2438338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spc="-70" dirty="0">
                <a:solidFill>
                  <a:schemeClr val="bg1"/>
                </a:solidFill>
                <a:latin typeface="Montserrat SemiBold" panose="00000700000000000000" pitchFamily="2" charset="-52"/>
              </a:rPr>
              <a:t>научным оборудованием</a:t>
            </a:r>
            <a:endParaRPr kumimoji="0" lang="ru-RU" sz="3600" b="0" i="0" u="none" strike="noStrike" cap="none" spc="-7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SemiBold" panose="00000700000000000000" pitchFamily="2" charset="-52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036D1-7ADA-42FC-B9B3-F626DBB0309F}"/>
              </a:ext>
            </a:extLst>
          </p:cNvPr>
          <p:cNvSpPr txBox="1"/>
          <p:nvPr/>
        </p:nvSpPr>
        <p:spPr>
          <a:xfrm>
            <a:off x="16250862" y="5679500"/>
            <a:ext cx="6632186" cy="1051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-7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Уникальные научные установки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0A8047-31E8-4725-8B37-9F3659F4C9CD}"/>
              </a:ext>
            </a:extLst>
          </p:cNvPr>
          <p:cNvSpPr txBox="1"/>
          <p:nvPr/>
        </p:nvSpPr>
        <p:spPr>
          <a:xfrm>
            <a:off x="1686149" y="7229308"/>
            <a:ext cx="11795858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2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– Новые материалы и ресурсосберегающие технологии</a:t>
            </a:r>
          </a:p>
          <a:p>
            <a:pPr marL="0" marR="0" indent="0" algn="l" defTabSz="2438338" rtl="0" fontAlgn="auto" latinLnBrk="0" hangingPunc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2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–</a:t>
            </a:r>
            <a:r>
              <a:rPr lang="ru-RU" sz="3200" spc="-120" dirty="0">
                <a:solidFill>
                  <a:schemeClr val="bg1"/>
                </a:solidFill>
                <a:latin typeface="Montserrat SemiBold" panose="00000700000000000000" pitchFamily="2" charset="-52"/>
              </a:rPr>
              <a:t> Компьютерная и экспериментальная механика</a:t>
            </a:r>
          </a:p>
          <a:p>
            <a:pPr marL="0" marR="0" indent="0" algn="l" defTabSz="2438338" rtl="0" fontAlgn="auto" latinLnBrk="0" hangingPunc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2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– Молекулярна</a:t>
            </a:r>
            <a:r>
              <a:rPr lang="ru-RU" sz="3200" spc="-120" dirty="0">
                <a:solidFill>
                  <a:schemeClr val="bg1"/>
                </a:solidFill>
                <a:latin typeface="Montserrat SemiBold" panose="00000700000000000000" pitchFamily="2" charset="-52"/>
              </a:rPr>
              <a:t>я биология и нейрофизиология</a:t>
            </a:r>
          </a:p>
          <a:p>
            <a:pPr marL="0" marR="0" indent="0" algn="l" defTabSz="2438338" rtl="0" fontAlgn="auto" latinLnBrk="0" hangingPunc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2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– Центр сканирующей зондовой микроскопии</a:t>
            </a:r>
          </a:p>
          <a:p>
            <a:pPr marL="0" marR="0" indent="0" algn="l" defTabSz="2438338" rtl="0" fontAlgn="auto" latinLnBrk="0" hangingPunct="0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2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–</a:t>
            </a:r>
            <a:r>
              <a:rPr lang="ru-RU" sz="3200" spc="-120" dirty="0">
                <a:solidFill>
                  <a:schemeClr val="bg1"/>
                </a:solidFill>
                <a:latin typeface="Montserrat SemiBold" panose="00000700000000000000" pitchFamily="2" charset="-52"/>
              </a:rPr>
              <a:t> Суперкомпьютер «Лобачевский»</a:t>
            </a:r>
            <a:endParaRPr kumimoji="0" lang="ru-RU" sz="3200" b="0" i="0" u="none" strike="noStrike" cap="none" spc="-12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SemiBold" panose="00000700000000000000" pitchFamily="2" charset="-52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A0F0F-E147-4B67-8484-5F817162E1DA}"/>
              </a:ext>
            </a:extLst>
          </p:cNvPr>
          <p:cNvSpPr txBox="1"/>
          <p:nvPr/>
        </p:nvSpPr>
        <p:spPr>
          <a:xfrm>
            <a:off x="14044246" y="7229308"/>
            <a:ext cx="8838802" cy="43345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2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– Многоцелевой стенд для</a:t>
            </a:r>
          </a:p>
          <a:p>
            <a:pPr marL="0" marR="0" indent="0" algn="r" defTabSz="2438338" rtl="0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spc="-120" dirty="0">
                <a:solidFill>
                  <a:srgbClr val="0A4073"/>
                </a:solidFill>
                <a:latin typeface="Montserrat SemiBold" panose="00000700000000000000" pitchFamily="2" charset="-52"/>
              </a:rPr>
              <a:t>исследования околоземного и</a:t>
            </a:r>
          </a:p>
          <a:p>
            <a:pPr marL="0" marR="0" indent="0" algn="r" defTabSz="2438338" rtl="0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2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космического пространства</a:t>
            </a:r>
          </a:p>
          <a:p>
            <a:pPr marL="0" marR="0" indent="0" algn="r" defTabSz="2438338" rtl="0" fontAlgn="auto" latinLnBrk="0" hangingPunct="0">
              <a:lnSpc>
                <a:spcPts val="3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–</a:t>
            </a:r>
            <a:r>
              <a:rPr lang="ru-RU" sz="3200" spc="-120" baseline="0" dirty="0">
                <a:solidFill>
                  <a:srgbClr val="0A4073"/>
                </a:solidFill>
                <a:latin typeface="Montserrat SemiBold" panose="00000700000000000000" pitchFamily="2" charset="-52"/>
                <a:ea typeface="+mn-ea"/>
                <a:cs typeface="+mn-cs"/>
              </a:rPr>
              <a:t> Уни</a:t>
            </a:r>
            <a:r>
              <a:rPr lang="ru-RU" sz="3200" spc="-120" dirty="0">
                <a:solidFill>
                  <a:srgbClr val="0A4073"/>
                </a:solidFill>
                <a:latin typeface="Montserrat SemiBold" panose="00000700000000000000" pitchFamily="2" charset="-52"/>
              </a:rPr>
              <a:t>кальная научная установка для</a:t>
            </a:r>
          </a:p>
          <a:p>
            <a:pPr marL="0" marR="0" indent="0" algn="r" defTabSz="2438338" rtl="0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2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ис</a:t>
            </a:r>
            <a:r>
              <a:rPr lang="ru-RU" sz="3200" spc="-120" dirty="0">
                <a:solidFill>
                  <a:srgbClr val="0A4073"/>
                </a:solidFill>
                <a:latin typeface="Montserrat SemiBold" panose="00000700000000000000" pitchFamily="2" charset="-52"/>
              </a:rPr>
              <a:t>следования информационных процессов </a:t>
            </a:r>
            <a:r>
              <a:rPr kumimoji="0" lang="ru-RU" sz="3200" b="0" i="0" u="none" strike="noStrike" cap="none" spc="-12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в головном мозге с использованием методов </a:t>
            </a:r>
            <a:r>
              <a:rPr kumimoji="0" lang="ru-RU" sz="3200" b="0" i="0" u="none" strike="noStrike" cap="none" spc="-120" normalizeH="0" dirty="0" err="1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оптогенетики</a:t>
            </a:r>
            <a:endParaRPr kumimoji="0" lang="ru-RU" sz="3200" b="0" i="0" u="none" strike="noStrike" cap="none" spc="-120" normalizeH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 SemiBold" panose="00000700000000000000" pitchFamily="2" charset="-52"/>
              <a:sym typeface="Helvetica Neue"/>
            </a:endParaRPr>
          </a:p>
          <a:p>
            <a:pPr marL="0" marR="0" indent="0" algn="r" defTabSz="2438338" rtl="0" fontAlgn="auto" latinLnBrk="0" hangingPunct="0">
              <a:lnSpc>
                <a:spcPts val="34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–</a:t>
            </a:r>
            <a:r>
              <a:rPr lang="ru-RU" sz="3200" spc="-120" baseline="0" dirty="0">
                <a:solidFill>
                  <a:srgbClr val="0A4073"/>
                </a:solidFill>
                <a:latin typeface="Montserrat SemiBold" panose="00000700000000000000" pitchFamily="2" charset="-52"/>
                <a:ea typeface="+mn-ea"/>
                <a:cs typeface="+mn-cs"/>
              </a:rPr>
              <a:t> Технологии глубокой переработки</a:t>
            </a:r>
          </a:p>
          <a:p>
            <a:pPr marL="0" marR="0" indent="0" algn="r" defTabSz="2438338" rtl="0" fontAlgn="auto" latinLnBrk="0" hangingPunct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2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органического сырья</a:t>
            </a:r>
          </a:p>
        </p:txBody>
      </p:sp>
    </p:spTree>
    <p:extLst>
      <p:ext uri="{BB962C8B-B14F-4D97-AF65-F5344CB8AC3E}">
        <p14:creationId xmlns:p14="http://schemas.microsoft.com/office/powerpoint/2010/main" val="231513554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EBEED4F2-D1FA-432D-B6BF-EF2B7D41278C}"/>
              </a:ext>
            </a:extLst>
          </p:cNvPr>
          <p:cNvSpPr/>
          <p:nvPr/>
        </p:nvSpPr>
        <p:spPr>
          <a:xfrm>
            <a:off x="16613944" y="-1182859"/>
            <a:ext cx="16081717" cy="16081717"/>
          </a:xfrm>
          <a:prstGeom prst="ellipse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t09.png" descr="t09.png">
            <a:extLst>
              <a:ext uri="{FF2B5EF4-FFF2-40B4-BE49-F238E27FC236}">
                <a16:creationId xmlns:a16="http://schemas.microsoft.com/office/drawing/2014/main" id="{CD5E31D0-193F-44EB-9BAC-D88BA1F81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45" r="85769" b="65831"/>
          <a:stretch/>
        </p:blipFill>
        <p:spPr>
          <a:xfrm>
            <a:off x="-605703" y="3027116"/>
            <a:ext cx="3470031" cy="206068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A16933-137A-4FF1-97C9-0F9582B65A04}"/>
              </a:ext>
            </a:extLst>
          </p:cNvPr>
          <p:cNvSpPr txBox="1"/>
          <p:nvPr/>
        </p:nvSpPr>
        <p:spPr>
          <a:xfrm>
            <a:off x="2158472" y="886443"/>
            <a:ext cx="989052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Программа стратегического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dirty="0">
                <a:solidFill>
                  <a:srgbClr val="0A4073"/>
                </a:solidFill>
                <a:latin typeface="Montserrat ExtraBold" panose="00000900000000000000" pitchFamily="2" charset="-52"/>
              </a:rPr>
              <a:t>академического лидерства</a:t>
            </a: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 ExtraBold" panose="00000900000000000000" pitchFamily="2" charset="-52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3B97E-3D95-4646-A54D-FD9B495F2634}"/>
              </a:ext>
            </a:extLst>
          </p:cNvPr>
          <p:cNvSpPr txBox="1"/>
          <p:nvPr/>
        </p:nvSpPr>
        <p:spPr>
          <a:xfrm>
            <a:off x="2948066" y="3258480"/>
            <a:ext cx="454611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0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Здоровое поколение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D6E4D4-303A-4F9B-9905-4190622B4FD9}"/>
              </a:ext>
            </a:extLst>
          </p:cNvPr>
          <p:cNvSpPr txBox="1"/>
          <p:nvPr/>
        </p:nvSpPr>
        <p:spPr>
          <a:xfrm>
            <a:off x="2948066" y="5133441"/>
            <a:ext cx="7346563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0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Комфортная и окружающая среда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457CAF-4DDE-4EB0-98AA-98F373AB7F32}"/>
              </a:ext>
            </a:extLst>
          </p:cNvPr>
          <p:cNvSpPr txBox="1"/>
          <p:nvPr/>
        </p:nvSpPr>
        <p:spPr>
          <a:xfrm>
            <a:off x="2948066" y="7777843"/>
            <a:ext cx="464390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spc="-100" dirty="0">
                <a:solidFill>
                  <a:srgbClr val="0A4073"/>
                </a:solidFill>
                <a:latin typeface="Montserrat SemiBold" panose="00000700000000000000" pitchFamily="2" charset="-52"/>
              </a:rPr>
              <a:t>Креативная личность</a:t>
            </a:r>
            <a:endParaRPr kumimoji="0" lang="ru-RU" sz="3200" b="0" i="0" u="none" strike="noStrike" cap="none" spc="-100" normalizeH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 SemiBold" panose="00000700000000000000" pitchFamily="2" charset="-52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E3BCFA-94D1-4A33-AEE4-C2993262C431}"/>
              </a:ext>
            </a:extLst>
          </p:cNvPr>
          <p:cNvSpPr txBox="1"/>
          <p:nvPr/>
        </p:nvSpPr>
        <p:spPr>
          <a:xfrm>
            <a:off x="2948066" y="10422245"/>
            <a:ext cx="1043554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spc="-100" dirty="0">
                <a:solidFill>
                  <a:srgbClr val="0A4073"/>
                </a:solidFill>
                <a:latin typeface="Montserrat SemiBold" panose="00000700000000000000" pitchFamily="2" charset="-52"/>
              </a:rPr>
              <a:t>Фундаментальные основы технологий будущего</a:t>
            </a:r>
            <a:endParaRPr kumimoji="0" lang="ru-RU" sz="3200" b="0" i="0" u="none" strike="noStrike" cap="none" spc="-100" normalizeH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 SemiBold" panose="00000700000000000000" pitchFamily="2" charset="-52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B97850-CF0B-42D8-BEB1-D33E9EF7A2C3}"/>
              </a:ext>
            </a:extLst>
          </p:cNvPr>
          <p:cNvSpPr txBox="1"/>
          <p:nvPr/>
        </p:nvSpPr>
        <p:spPr>
          <a:xfrm>
            <a:off x="2948066" y="4057461"/>
            <a:ext cx="12775525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-10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Увеличение продолжительности и качества жизни населения РФ, продление трудовой активности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016815-957A-4839-BAEB-FB352243983F}"/>
              </a:ext>
            </a:extLst>
          </p:cNvPr>
          <p:cNvSpPr txBox="1"/>
          <p:nvPr/>
        </p:nvSpPr>
        <p:spPr>
          <a:xfrm>
            <a:off x="2948066" y="5932422"/>
            <a:ext cx="12532276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-10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Обеспечение комфортной и безопасной среды для жизни, создание технологий опережающего реагирования на климатические и антропогенные вызовы - важнейшая научно-исследовательская задача национального развития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857AA9-1AE2-4B05-9EF9-801B15E61EB1}"/>
              </a:ext>
            </a:extLst>
          </p:cNvPr>
          <p:cNvSpPr txBox="1"/>
          <p:nvPr/>
        </p:nvSpPr>
        <p:spPr>
          <a:xfrm>
            <a:off x="2948066" y="8576824"/>
            <a:ext cx="13024053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-10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Раскрытие креативности личности, исследование ее глубинных основ и формирование нового креативного социума, способного обеспечить опережающие открытия в российской науке - приоритетная задача государственного значения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663D19-A403-4DBF-94F9-D258312D71EC}"/>
              </a:ext>
            </a:extLst>
          </p:cNvPr>
          <p:cNvSpPr txBox="1"/>
          <p:nvPr/>
        </p:nvSpPr>
        <p:spPr>
          <a:xfrm>
            <a:off x="2948066" y="11221223"/>
            <a:ext cx="12647695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-10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Обеспечение места в числе десяти ведущих стран мира по объему научных исследований и разработок через формирование и реализацию просветительских программ и развитие талантов - одна из важнейших национальных стратегических целей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C8E774-626E-4E07-AE61-02B890B05C3D}"/>
              </a:ext>
            </a:extLst>
          </p:cNvPr>
          <p:cNvSpPr txBox="1"/>
          <p:nvPr/>
        </p:nvSpPr>
        <p:spPr>
          <a:xfrm>
            <a:off x="18619464" y="2992447"/>
            <a:ext cx="4842672" cy="1077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-2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Ключевые партнёры</a:t>
            </a:r>
          </a:p>
          <a:p>
            <a:pPr marL="0" marR="0" indent="0" algn="r" defTabSz="2438338" rtl="0" fontAlgn="auto" latinLnBrk="0" hangingPunct="0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spc="-200" dirty="0">
                <a:solidFill>
                  <a:schemeClr val="bg1"/>
                </a:solidFill>
                <a:latin typeface="Montserrat SemiBold" panose="00000700000000000000" pitchFamily="2" charset="-52"/>
              </a:rPr>
              <a:t>консорциумов</a:t>
            </a:r>
            <a:endParaRPr kumimoji="0" lang="ru-RU" sz="3600" b="0" i="0" u="none" strike="noStrike" cap="none" spc="-20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SemiBold" panose="00000700000000000000" pitchFamily="2" charset="-52"/>
              <a:sym typeface="Helvetica Neue"/>
            </a:endParaRPr>
          </a:p>
        </p:txBody>
      </p:sp>
      <p:pic>
        <p:nvPicPr>
          <p:cNvPr id="17" name="t09.png" descr="t09.png">
            <a:extLst>
              <a:ext uri="{FF2B5EF4-FFF2-40B4-BE49-F238E27FC236}">
                <a16:creationId xmlns:a16="http://schemas.microsoft.com/office/drawing/2014/main" id="{E01A033D-922A-4C37-9913-B42E11CD6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137" r="85769" b="11486"/>
          <a:stretch/>
        </p:blipFill>
        <p:spPr>
          <a:xfrm>
            <a:off x="-795986" y="7995138"/>
            <a:ext cx="3470031" cy="2246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t09.png" descr="t09.png">
            <a:extLst>
              <a:ext uri="{FF2B5EF4-FFF2-40B4-BE49-F238E27FC236}">
                <a16:creationId xmlns:a16="http://schemas.microsoft.com/office/drawing/2014/main" id="{B24EC1AB-78C8-4F9A-BBBE-82F3CBCBC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56" r="85769" b="40428"/>
          <a:stretch/>
        </p:blipFill>
        <p:spPr>
          <a:xfrm>
            <a:off x="-605704" y="5592814"/>
            <a:ext cx="3470031" cy="1702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t09.png" descr="t09.png">
            <a:extLst>
              <a:ext uri="{FF2B5EF4-FFF2-40B4-BE49-F238E27FC236}">
                <a16:creationId xmlns:a16="http://schemas.microsoft.com/office/drawing/2014/main" id="{313F1C63-7B85-48EE-B062-E34835434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294" r="85769" b="28647"/>
          <a:stretch/>
        </p:blipFill>
        <p:spPr>
          <a:xfrm>
            <a:off x="-605704" y="10668000"/>
            <a:ext cx="3470031" cy="165406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BEB7CF45-5D8B-4FCE-AB67-67B0FBAB34A8}"/>
              </a:ext>
            </a:extLst>
          </p:cNvPr>
          <p:cNvSpPr/>
          <p:nvPr/>
        </p:nvSpPr>
        <p:spPr>
          <a:xfrm>
            <a:off x="18722803" y="5018132"/>
            <a:ext cx="1474236" cy="1474236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D1D3AE1-2393-4312-8E7A-60828EB6805C}"/>
              </a:ext>
            </a:extLst>
          </p:cNvPr>
          <p:cNvSpPr/>
          <p:nvPr/>
        </p:nvSpPr>
        <p:spPr>
          <a:xfrm>
            <a:off x="18722803" y="6595005"/>
            <a:ext cx="1474236" cy="1474236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F663B2A-1D45-4FE4-9392-44C2DD658110}"/>
              </a:ext>
            </a:extLst>
          </p:cNvPr>
          <p:cNvSpPr/>
          <p:nvPr/>
        </p:nvSpPr>
        <p:spPr>
          <a:xfrm>
            <a:off x="18722803" y="8171878"/>
            <a:ext cx="1474236" cy="1474236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71E8003B-E948-4045-B535-0EE36995F0B6}"/>
              </a:ext>
            </a:extLst>
          </p:cNvPr>
          <p:cNvSpPr/>
          <p:nvPr/>
        </p:nvSpPr>
        <p:spPr>
          <a:xfrm>
            <a:off x="18722803" y="9748751"/>
            <a:ext cx="1474236" cy="1474236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7F428B1-A8B6-4620-8074-5ECCBBA9F07B}"/>
              </a:ext>
            </a:extLst>
          </p:cNvPr>
          <p:cNvSpPr/>
          <p:nvPr/>
        </p:nvSpPr>
        <p:spPr>
          <a:xfrm>
            <a:off x="20340517" y="5016368"/>
            <a:ext cx="1474236" cy="1474236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4A7FAFD-F487-4B3B-BB70-03223B102B67}"/>
              </a:ext>
            </a:extLst>
          </p:cNvPr>
          <p:cNvSpPr/>
          <p:nvPr/>
        </p:nvSpPr>
        <p:spPr>
          <a:xfrm>
            <a:off x="20340517" y="6593241"/>
            <a:ext cx="1474236" cy="1474236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65E7C45A-EE9D-44AD-B425-56F5393EFD76}"/>
              </a:ext>
            </a:extLst>
          </p:cNvPr>
          <p:cNvSpPr/>
          <p:nvPr/>
        </p:nvSpPr>
        <p:spPr>
          <a:xfrm>
            <a:off x="20340517" y="8170114"/>
            <a:ext cx="1474236" cy="1474236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FB656176-D4C7-4B30-9A77-1C0435064A7A}"/>
              </a:ext>
            </a:extLst>
          </p:cNvPr>
          <p:cNvSpPr/>
          <p:nvPr/>
        </p:nvSpPr>
        <p:spPr>
          <a:xfrm>
            <a:off x="20340517" y="9746987"/>
            <a:ext cx="1474236" cy="1474236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4D7DA8F1-899E-438D-A4D9-267F534022E7}"/>
              </a:ext>
            </a:extLst>
          </p:cNvPr>
          <p:cNvSpPr/>
          <p:nvPr/>
        </p:nvSpPr>
        <p:spPr>
          <a:xfrm>
            <a:off x="21987900" y="5016368"/>
            <a:ext cx="1474236" cy="1474236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F19E78B-D77F-443D-9C71-702F76783020}"/>
              </a:ext>
            </a:extLst>
          </p:cNvPr>
          <p:cNvSpPr/>
          <p:nvPr/>
        </p:nvSpPr>
        <p:spPr>
          <a:xfrm>
            <a:off x="21987900" y="6593241"/>
            <a:ext cx="1474236" cy="1474236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B25DEAA7-46EB-4BED-B624-8F0B297B352B}"/>
              </a:ext>
            </a:extLst>
          </p:cNvPr>
          <p:cNvSpPr/>
          <p:nvPr/>
        </p:nvSpPr>
        <p:spPr>
          <a:xfrm>
            <a:off x="21987900" y="8170114"/>
            <a:ext cx="1474236" cy="1474236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A99DCAC5-888A-4ECE-9F60-1293805BEA6C}"/>
              </a:ext>
            </a:extLst>
          </p:cNvPr>
          <p:cNvSpPr/>
          <p:nvPr/>
        </p:nvSpPr>
        <p:spPr>
          <a:xfrm>
            <a:off x="21987900" y="9746987"/>
            <a:ext cx="1474236" cy="1474236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9E9811F-323F-418A-B3F6-A0BA2992F2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0"/>
          <a:stretch/>
        </p:blipFill>
        <p:spPr>
          <a:xfrm>
            <a:off x="18790240" y="5100948"/>
            <a:ext cx="1356810" cy="134169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70A5AD2-1C4F-4F63-8500-A75982672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9489" y="8250051"/>
            <a:ext cx="1302001" cy="130200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F31FFCD-8E97-4167-B6EF-87B50E5AF8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278" y="6869039"/>
            <a:ext cx="1328256" cy="85350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41628F1-723D-4404-8335-A97EAFE6D7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900" y="6737890"/>
            <a:ext cx="1475720" cy="107721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C837E7E-D298-4BD1-9EFC-107E2F2571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911" y="6851374"/>
            <a:ext cx="1547304" cy="1085691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CC91759-6F11-475B-A78F-DE326A0E2E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6174" y="9983966"/>
            <a:ext cx="2587494" cy="100027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26C5B82-6B6C-4041-82A7-6FF2C0680D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998" y="8244971"/>
            <a:ext cx="1326788" cy="131976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7FA74B1-81C8-41EA-AED2-4DE84001D7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7707" y="8251350"/>
            <a:ext cx="1334621" cy="133462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BF7114C-542B-4D40-B8C0-1A71CAA84B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998" y="5381428"/>
            <a:ext cx="1385705" cy="70770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839CAD68-CB38-4054-9EF8-8C4E867147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945" y="5156199"/>
            <a:ext cx="1281715" cy="113787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F219A19-1DDF-4DE1-B1DC-041DEF6CD1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131" y="9845464"/>
            <a:ext cx="1268549" cy="127728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91CA8F-0418-46BB-B290-FDDD287762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8169" y="9564739"/>
            <a:ext cx="1298135" cy="183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8512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10.png" descr="t10.png">
            <a:extLst>
              <a:ext uri="{FF2B5EF4-FFF2-40B4-BE49-F238E27FC236}">
                <a16:creationId xmlns:a16="http://schemas.microsoft.com/office/drawing/2014/main" id="{E69CE7DA-0745-4363-8B58-13428E6CE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12192000" y="0"/>
            <a:ext cx="12192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344A4A6-BF4A-444E-B028-B92635E30F53}"/>
              </a:ext>
            </a:extLst>
          </p:cNvPr>
          <p:cNvSpPr/>
          <p:nvPr/>
        </p:nvSpPr>
        <p:spPr>
          <a:xfrm>
            <a:off x="11736729" y="8287473"/>
            <a:ext cx="1134319" cy="706056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DE3172-ED1A-4150-BBA0-98EFA4D85412}"/>
              </a:ext>
            </a:extLst>
          </p:cNvPr>
          <p:cNvSpPr/>
          <p:nvPr/>
        </p:nvSpPr>
        <p:spPr>
          <a:xfrm>
            <a:off x="11736729" y="10295679"/>
            <a:ext cx="1886674" cy="1776715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36FB74-7877-4841-AF3B-3C3F98FBE5F0}"/>
              </a:ext>
            </a:extLst>
          </p:cNvPr>
          <p:cNvSpPr txBox="1"/>
          <p:nvPr/>
        </p:nvSpPr>
        <p:spPr>
          <a:xfrm>
            <a:off x="1411530" y="1361116"/>
            <a:ext cx="10456389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600" b="0" i="0" u="none" strike="noStrike" cap="none" spc="-22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Интернационализация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DB09838-B711-43EE-BAED-71BF0025CED8}"/>
              </a:ext>
            </a:extLst>
          </p:cNvPr>
          <p:cNvCxnSpPr/>
          <p:nvPr/>
        </p:nvCxnSpPr>
        <p:spPr>
          <a:xfrm>
            <a:off x="1463040" y="6804660"/>
            <a:ext cx="256032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59DE155-E57C-493A-AD22-67BD5332092E}"/>
              </a:ext>
            </a:extLst>
          </p:cNvPr>
          <p:cNvSpPr txBox="1"/>
          <p:nvPr/>
        </p:nvSpPr>
        <p:spPr>
          <a:xfrm>
            <a:off x="1428782" y="3363700"/>
            <a:ext cx="3653244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&gt;150</a:t>
            </a:r>
            <a:endParaRPr kumimoji="0" lang="ru-RU" sz="1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ExtraBold" panose="00000900000000000000" pitchFamily="2" charset="-52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032919-E153-4D76-8C38-4ECCB587D687}"/>
              </a:ext>
            </a:extLst>
          </p:cNvPr>
          <p:cNvSpPr txBox="1"/>
          <p:nvPr/>
        </p:nvSpPr>
        <p:spPr>
          <a:xfrm>
            <a:off x="1411530" y="8098795"/>
            <a:ext cx="2059859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38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DEE976-0FD6-4FE5-94E2-38062EF35AD5}"/>
              </a:ext>
            </a:extLst>
          </p:cNvPr>
          <p:cNvSpPr txBox="1"/>
          <p:nvPr/>
        </p:nvSpPr>
        <p:spPr>
          <a:xfrm>
            <a:off x="8076490" y="8098795"/>
            <a:ext cx="1075615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7</a:t>
            </a:r>
            <a:endParaRPr kumimoji="0" lang="ru-RU" sz="1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ExtraBold" panose="00000900000000000000" pitchFamily="2" charset="-52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351B0C-E0F2-4345-B266-8115EF3CFCF8}"/>
              </a:ext>
            </a:extLst>
          </p:cNvPr>
          <p:cNvSpPr txBox="1"/>
          <p:nvPr/>
        </p:nvSpPr>
        <p:spPr>
          <a:xfrm>
            <a:off x="1411529" y="10228537"/>
            <a:ext cx="1780937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3B1C74-9AE6-4782-A6B1-834ED830ED5D}"/>
              </a:ext>
            </a:extLst>
          </p:cNvPr>
          <p:cNvSpPr txBox="1"/>
          <p:nvPr/>
        </p:nvSpPr>
        <p:spPr>
          <a:xfrm>
            <a:off x="8076490" y="10228537"/>
            <a:ext cx="1660711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000164-20E3-469E-83B0-1B0EA5290CC9}"/>
              </a:ext>
            </a:extLst>
          </p:cNvPr>
          <p:cNvSpPr txBox="1"/>
          <p:nvPr/>
        </p:nvSpPr>
        <p:spPr>
          <a:xfrm>
            <a:off x="13108295" y="5419298"/>
            <a:ext cx="3961021" cy="1795363"/>
          </a:xfrm>
          <a:prstGeom prst="rect">
            <a:avLst/>
          </a:prstGeom>
          <a:solidFill>
            <a:srgbClr val="16AB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1 800</a:t>
            </a:r>
            <a:endParaRPr kumimoji="0" lang="ru-RU" sz="11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ExtraBold" panose="00000900000000000000" pitchFamily="2" charset="-52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665572-E299-4901-AA43-D768604195CE}"/>
              </a:ext>
            </a:extLst>
          </p:cNvPr>
          <p:cNvSpPr txBox="1"/>
          <p:nvPr/>
        </p:nvSpPr>
        <p:spPr>
          <a:xfrm>
            <a:off x="21332940" y="7741874"/>
            <a:ext cx="2210542" cy="17953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1000" dirty="0">
                <a:solidFill>
                  <a:srgbClr val="0A4073"/>
                </a:solidFill>
                <a:latin typeface="Montserrat ExtraBold" panose="00000900000000000000" pitchFamily="2" charset="-52"/>
              </a:rPr>
              <a:t>101</a:t>
            </a:r>
            <a:endParaRPr kumimoji="0" lang="ru-RU" sz="11000" b="0" i="0" u="none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 ExtraBold" panose="00000900000000000000" pitchFamily="2" charset="-52"/>
              <a:sym typeface="Helvetica Ne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2CA9FD-B14D-4D85-A955-DD998E153795}"/>
              </a:ext>
            </a:extLst>
          </p:cNvPr>
          <p:cNvSpPr txBox="1"/>
          <p:nvPr/>
        </p:nvSpPr>
        <p:spPr>
          <a:xfrm>
            <a:off x="21655945" y="9120803"/>
            <a:ext cx="1564531" cy="59503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страна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DAAA22-B9C8-4C2F-9DD1-075F3329CE07}"/>
              </a:ext>
            </a:extLst>
          </p:cNvPr>
          <p:cNvSpPr txBox="1"/>
          <p:nvPr/>
        </p:nvSpPr>
        <p:spPr>
          <a:xfrm>
            <a:off x="13958796" y="6950935"/>
            <a:ext cx="2863604" cy="846386"/>
          </a:xfrm>
          <a:prstGeom prst="rect">
            <a:avLst/>
          </a:prstGeom>
          <a:solidFill>
            <a:srgbClr val="16AB8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7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иностранных</a:t>
            </a:r>
          </a:p>
          <a:p>
            <a:pPr marL="0" marR="0" indent="0" algn="r" defTabSz="2438338" rtl="0" fontAlgn="auto" latinLnBrk="0" hangingPunct="0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spc="-70" dirty="0">
                <a:solidFill>
                  <a:schemeClr val="bg1"/>
                </a:solidFill>
                <a:latin typeface="Montserrat" panose="00000500000000000000" pitchFamily="2" charset="-52"/>
              </a:rPr>
              <a:t>студентов</a:t>
            </a:r>
            <a:endParaRPr kumimoji="0" lang="ru-RU" sz="3200" b="0" i="0" u="none" strike="noStrike" cap="none" spc="-7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B0F916-C348-4D4D-B48C-F1320B50CAF7}"/>
              </a:ext>
            </a:extLst>
          </p:cNvPr>
          <p:cNvSpPr txBox="1"/>
          <p:nvPr/>
        </p:nvSpPr>
        <p:spPr>
          <a:xfrm>
            <a:off x="1411529" y="4959745"/>
            <a:ext cx="3428183" cy="10002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7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соглашени</a:t>
            </a:r>
            <a:r>
              <a:rPr lang="ru-RU" sz="3200" spc="-70" dirty="0">
                <a:solidFill>
                  <a:schemeClr val="bg1"/>
                </a:solidFill>
                <a:latin typeface="Montserrat" panose="00000500000000000000" pitchFamily="2" charset="-52"/>
              </a:rPr>
              <a:t>й </a:t>
            </a:r>
            <a:r>
              <a:rPr kumimoji="0" lang="ru-RU" sz="3200" b="0" i="0" u="none" strike="noStrike" cap="none" spc="-7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 о</a:t>
            </a:r>
          </a:p>
          <a:p>
            <a:pPr marL="0" marR="0" indent="0" algn="l" defTabSz="2438338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spc="-70" dirty="0">
                <a:solidFill>
                  <a:schemeClr val="bg1"/>
                </a:solidFill>
                <a:latin typeface="Montserrat" panose="00000500000000000000" pitchFamily="2" charset="-52"/>
              </a:rPr>
              <a:t>сотрудничестве</a:t>
            </a:r>
            <a:endParaRPr kumimoji="0" lang="ru-RU" sz="3200" b="0" i="0" u="none" strike="noStrike" cap="none" spc="-7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CDBB33-0190-4FD9-B009-EC3AC8CB86CC}"/>
              </a:ext>
            </a:extLst>
          </p:cNvPr>
          <p:cNvSpPr txBox="1"/>
          <p:nvPr/>
        </p:nvSpPr>
        <p:spPr>
          <a:xfrm>
            <a:off x="3399734" y="8362375"/>
            <a:ext cx="3239990" cy="18979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1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совместных</a:t>
            </a:r>
          </a:p>
          <a:p>
            <a:pPr marL="0" marR="0" indent="0" algn="l" defTabSz="2438338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spc="-110" dirty="0">
                <a:solidFill>
                  <a:schemeClr val="bg1"/>
                </a:solidFill>
                <a:latin typeface="Montserrat" panose="00000500000000000000" pitchFamily="2" charset="-52"/>
              </a:rPr>
              <a:t>программ и</a:t>
            </a:r>
          </a:p>
          <a:p>
            <a:pPr marL="0" marR="0" indent="0" algn="l" defTabSz="2438338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1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программ</a:t>
            </a:r>
          </a:p>
          <a:p>
            <a:pPr marL="0" marR="0" indent="0" algn="l" defTabSz="2438338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spc="-110" dirty="0">
                <a:solidFill>
                  <a:schemeClr val="bg1"/>
                </a:solidFill>
                <a:latin typeface="Montserrat" panose="00000500000000000000" pitchFamily="2" charset="-52"/>
              </a:rPr>
              <a:t>двух дипломов</a:t>
            </a:r>
            <a:endParaRPr kumimoji="0" lang="ru-RU" sz="3200" b="0" i="0" u="none" strike="noStrike" cap="none" spc="-11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BBE3BE-9DA7-447E-87FF-5660C1F9E2D5}"/>
              </a:ext>
            </a:extLst>
          </p:cNvPr>
          <p:cNvSpPr txBox="1"/>
          <p:nvPr/>
        </p:nvSpPr>
        <p:spPr>
          <a:xfrm>
            <a:off x="3399734" y="10523910"/>
            <a:ext cx="4063933" cy="14491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1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программ высшего</a:t>
            </a:r>
          </a:p>
          <a:p>
            <a:pPr marL="0" marR="0" indent="0" algn="l" defTabSz="2438338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spc="-110" dirty="0">
                <a:solidFill>
                  <a:schemeClr val="bg1"/>
                </a:solidFill>
                <a:latin typeface="Montserrat" panose="00000500000000000000" pitchFamily="2" charset="-52"/>
              </a:rPr>
              <a:t>образования на</a:t>
            </a:r>
          </a:p>
          <a:p>
            <a:pPr marL="0" marR="0" indent="0" algn="l" defTabSz="2438338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1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английском языке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D0463A-36F0-41DF-A5E5-D45A8519DB2F}"/>
              </a:ext>
            </a:extLst>
          </p:cNvPr>
          <p:cNvSpPr txBox="1"/>
          <p:nvPr/>
        </p:nvSpPr>
        <p:spPr>
          <a:xfrm>
            <a:off x="9737201" y="10523910"/>
            <a:ext cx="3836307" cy="14491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1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программ по</a:t>
            </a:r>
          </a:p>
          <a:p>
            <a:pPr marL="0" marR="0" indent="0" algn="l" defTabSz="2438338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spc="-110" dirty="0">
                <a:solidFill>
                  <a:schemeClr val="bg1"/>
                </a:solidFill>
                <a:latin typeface="Montserrat" panose="00000500000000000000" pitchFamily="2" charset="-52"/>
              </a:rPr>
              <a:t>русскому языку,</a:t>
            </a:r>
          </a:p>
          <a:p>
            <a:pPr marL="0" marR="0" indent="0" algn="l" defTabSz="2438338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1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как иностранному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784224-67BB-4587-8A64-24DC9D056D92}"/>
              </a:ext>
            </a:extLst>
          </p:cNvPr>
          <p:cNvSpPr txBox="1"/>
          <p:nvPr/>
        </p:nvSpPr>
        <p:spPr>
          <a:xfrm>
            <a:off x="9255472" y="8362375"/>
            <a:ext cx="3474669" cy="10002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-11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международных</a:t>
            </a:r>
          </a:p>
          <a:p>
            <a:pPr marL="0" marR="0" indent="0" algn="l" defTabSz="2438338" rtl="0" fontAlgn="auto" latinLnBrk="0" hangingPunct="0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spc="-110" dirty="0">
                <a:solidFill>
                  <a:schemeClr val="bg1"/>
                </a:solidFill>
                <a:latin typeface="Montserrat" panose="00000500000000000000" pitchFamily="2" charset="-52"/>
              </a:rPr>
              <a:t>летних школ</a:t>
            </a:r>
            <a:endParaRPr kumimoji="0" lang="ru-RU" sz="3200" b="0" i="0" u="none" strike="noStrike" cap="none" spc="-11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1071976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0" y="-887211"/>
            <a:ext cx="24384000" cy="3504747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ru-RU" sz="320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C0D61-72DF-4B73-B796-6373121EC400}"/>
              </a:ext>
            </a:extLst>
          </p:cNvPr>
          <p:cNvSpPr txBox="1"/>
          <p:nvPr/>
        </p:nvSpPr>
        <p:spPr>
          <a:xfrm>
            <a:off x="1699939" y="912031"/>
            <a:ext cx="14849857" cy="969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1000"/>
              </a:spcBef>
            </a:pPr>
            <a:r>
              <a:rPr lang="ru-RU" sz="4800" dirty="0">
                <a:solidFill>
                  <a:srgbClr val="F8FCFF"/>
                </a:solidFill>
                <a:latin typeface="Montserrat ExtraBold" panose="00000900000000000000" pitchFamily="2" charset="-52"/>
              </a:rPr>
              <a:t>Вузы-партнеры в Республике Беларусь</a:t>
            </a:r>
          </a:p>
        </p:txBody>
      </p:sp>
      <p:pic>
        <p:nvPicPr>
          <p:cNvPr id="8" name="Picture 2" descr="https://i.pinimg.com/736x/eb/8e/89/eb8e896c50f76a55506360fa960e85a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849" y="3253369"/>
            <a:ext cx="2195681" cy="24301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905625" y="5775867"/>
            <a:ext cx="5751871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Белорусский </a:t>
            </a:r>
          </a:p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</a:t>
            </a:r>
          </a:p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 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54896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1" name="Picture 4" descr="https://yt3.ggpht.com/ytc/AKedOLQywqSjo7pnSZqQHYUGHRgW_8-CtGwaWpQ5Ojso2A=s900-c-k-c0x00ffffff-no-r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65" y="3383281"/>
            <a:ext cx="2444251" cy="24442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92855" y="5778165"/>
            <a:ext cx="5751871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Белорусский </a:t>
            </a:r>
          </a:p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</a:t>
            </a:r>
          </a:p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</a:t>
            </a:r>
          </a:p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 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54896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4" name="Picture 6" descr="https://static10.tgstat.ru/channels/_0/d7/d7dbcf9bb0d090f610cede93b49a9d8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715" y="3289297"/>
            <a:ext cx="2317759" cy="23177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519475" y="5821996"/>
            <a:ext cx="5751871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Витебский </a:t>
            </a:r>
          </a:p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</a:t>
            </a:r>
          </a:p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 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54896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6" name="Picture 8" descr="https://fb.ru/misc/i/gallery/66593/2138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79" y="3336232"/>
            <a:ext cx="2390954" cy="23909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://novic.kamenec.edu.by/ru/sm.aspx?guid=328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922" y="3384913"/>
            <a:ext cx="2394820" cy="23948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-681235" y="5925968"/>
            <a:ext cx="5599982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Полоцкий</a:t>
            </a:r>
          </a:p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государственный </a:t>
            </a:r>
          </a:p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 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54896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18396" y="5821996"/>
            <a:ext cx="5751871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 err="1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Полесский</a:t>
            </a: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</a:t>
            </a:r>
          </a:p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05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 </a:t>
            </a:r>
            <a:endParaRPr kumimoji="0" lang="ru-RU" sz="2800" b="1" i="0" u="none" strike="noStrike" cap="none" spc="0" normalizeH="0" baseline="0" dirty="0">
              <a:ln>
                <a:noFill/>
              </a:ln>
              <a:solidFill>
                <a:srgbClr val="054896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B3B97E-3D95-4646-A54D-FD9B495F2634}"/>
              </a:ext>
            </a:extLst>
          </p:cNvPr>
          <p:cNvSpPr txBox="1"/>
          <p:nvPr/>
        </p:nvSpPr>
        <p:spPr>
          <a:xfrm>
            <a:off x="520535" y="8208388"/>
            <a:ext cx="11671465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000" b="1" i="0" strike="noStrike" cap="none" spc="-10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Подписание соглашений в рамках Форума</a:t>
            </a:r>
            <a:r>
              <a:rPr lang="en-US" sz="4000" b="1" spc="-100" dirty="0">
                <a:solidFill>
                  <a:srgbClr val="0A4073"/>
                </a:solidFill>
                <a:latin typeface="Montserrat SemiBold" panose="00000700000000000000" pitchFamily="2" charset="-52"/>
              </a:rPr>
              <a:t>:</a:t>
            </a:r>
            <a:endParaRPr kumimoji="0" lang="ru-RU" sz="4000" b="1" i="0" strike="noStrike" cap="none" spc="-100" normalizeH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 SemiBold" panose="00000700000000000000" pitchFamily="2" charset="-52"/>
              <a:sym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5706" y="9635261"/>
            <a:ext cx="2170364" cy="218255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35250" y="11902546"/>
            <a:ext cx="5358956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r>
              <a:rPr lang="ru-RU" sz="2800" b="1" dirty="0">
                <a:solidFill>
                  <a:srgbClr val="0A40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Гомельский государственный университет им. Ф. Скорины</a:t>
            </a:r>
          </a:p>
        </p:txBody>
      </p:sp>
      <p:pic>
        <p:nvPicPr>
          <p:cNvPr id="34" name="Рисунок 3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956" y="9750360"/>
            <a:ext cx="2765355" cy="206745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020641" y="11880756"/>
            <a:ext cx="5601016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r>
              <a:rPr lang="ru-RU" sz="2800" b="1" dirty="0">
                <a:solidFill>
                  <a:srgbClr val="0A40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Белорусский государственный университет физической культуры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192000" y="11930042"/>
            <a:ext cx="5448822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r>
              <a:rPr lang="ru-RU" sz="2800" b="1" dirty="0">
                <a:solidFill>
                  <a:srgbClr val="0A40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медицинский университет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463312" y="11930042"/>
            <a:ext cx="5004860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r>
              <a:rPr lang="ru-RU" sz="2800" b="1" dirty="0">
                <a:solidFill>
                  <a:srgbClr val="0A40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им. Я. Купалы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7242" y="9640829"/>
            <a:ext cx="1816765" cy="22313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18396" y="9635261"/>
            <a:ext cx="2206943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5470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750" r="30625"/>
          <a:stretch/>
        </p:blipFill>
        <p:spPr>
          <a:xfrm>
            <a:off x="8717280" y="0"/>
            <a:ext cx="8199120" cy="13716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AB5666-366F-463F-AC57-BF0CB9307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625" t="19778" b="59778"/>
          <a:stretch/>
        </p:blipFill>
        <p:spPr>
          <a:xfrm>
            <a:off x="18440400" y="2712720"/>
            <a:ext cx="5943600" cy="280416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EFC0F5-9507-4060-94AC-016AF9704172}"/>
              </a:ext>
            </a:extLst>
          </p:cNvPr>
          <p:cNvSpPr/>
          <p:nvPr/>
        </p:nvSpPr>
        <p:spPr>
          <a:xfrm>
            <a:off x="7650480" y="914400"/>
            <a:ext cx="3718560" cy="1798320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04E0893-BA33-4998-9320-996CBC153A5C}"/>
              </a:ext>
            </a:extLst>
          </p:cNvPr>
          <p:cNvSpPr/>
          <p:nvPr/>
        </p:nvSpPr>
        <p:spPr>
          <a:xfrm>
            <a:off x="8260080" y="4480560"/>
            <a:ext cx="792480" cy="944880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04694D9-2D27-4F9A-9788-2367D2D59F4B}"/>
              </a:ext>
            </a:extLst>
          </p:cNvPr>
          <p:cNvSpPr/>
          <p:nvPr/>
        </p:nvSpPr>
        <p:spPr>
          <a:xfrm>
            <a:off x="8260080" y="10881360"/>
            <a:ext cx="1402080" cy="944880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83E5BC3-5D75-4025-A013-05196AA56AAA}"/>
              </a:ext>
            </a:extLst>
          </p:cNvPr>
          <p:cNvCxnSpPr>
            <a:cxnSpLocks/>
          </p:cNvCxnSpPr>
          <p:nvPr/>
        </p:nvCxnSpPr>
        <p:spPr>
          <a:xfrm>
            <a:off x="5150651" y="5124860"/>
            <a:ext cx="3743413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870703A-7BDD-4DE1-8DC7-253A76596C37}"/>
              </a:ext>
            </a:extLst>
          </p:cNvPr>
          <p:cNvCxnSpPr>
            <a:cxnSpLocks/>
          </p:cNvCxnSpPr>
          <p:nvPr/>
        </p:nvCxnSpPr>
        <p:spPr>
          <a:xfrm>
            <a:off x="7150608" y="7423052"/>
            <a:ext cx="987552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72FF4AA-3169-4E01-87E0-154F5E6F0AA4}"/>
              </a:ext>
            </a:extLst>
          </p:cNvPr>
          <p:cNvCxnSpPr>
            <a:cxnSpLocks/>
          </p:cNvCxnSpPr>
          <p:nvPr/>
        </p:nvCxnSpPr>
        <p:spPr>
          <a:xfrm>
            <a:off x="5291328" y="9672476"/>
            <a:ext cx="3096768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93449B5-8788-4DAB-A240-53AB17FED6D8}"/>
              </a:ext>
            </a:extLst>
          </p:cNvPr>
          <p:cNvCxnSpPr>
            <a:cxnSpLocks/>
          </p:cNvCxnSpPr>
          <p:nvPr/>
        </p:nvCxnSpPr>
        <p:spPr>
          <a:xfrm>
            <a:off x="5748528" y="11428124"/>
            <a:ext cx="3773424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44DAA1A-1FBA-4AC4-AB3C-049875FFA9D5}"/>
              </a:ext>
            </a:extLst>
          </p:cNvPr>
          <p:cNvCxnSpPr>
            <a:cxnSpLocks/>
          </p:cNvCxnSpPr>
          <p:nvPr/>
        </p:nvCxnSpPr>
        <p:spPr>
          <a:xfrm>
            <a:off x="21142960" y="5993620"/>
            <a:ext cx="2252472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B02E4DB-74DA-4925-A9BB-3B3DCD58A677}"/>
              </a:ext>
            </a:extLst>
          </p:cNvPr>
          <p:cNvSpPr txBox="1"/>
          <p:nvPr/>
        </p:nvSpPr>
        <p:spPr>
          <a:xfrm>
            <a:off x="2030484" y="890138"/>
            <a:ext cx="8287525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7200" b="0" i="0" u="none" strike="noStrike" cap="none" spc="-2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Инновационный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7200" b="0" i="0" u="none" strike="noStrike" cap="none" spc="-2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центр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A360A-0C9A-4540-84B8-23302D474FAE}"/>
              </a:ext>
            </a:extLst>
          </p:cNvPr>
          <p:cNvSpPr txBox="1"/>
          <p:nvPr/>
        </p:nvSpPr>
        <p:spPr>
          <a:xfrm>
            <a:off x="2030484" y="4098859"/>
            <a:ext cx="2481449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8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B69FA-0849-4C47-91B4-A294D7F90F11}"/>
              </a:ext>
            </a:extLst>
          </p:cNvPr>
          <p:cNvSpPr txBox="1"/>
          <p:nvPr/>
        </p:nvSpPr>
        <p:spPr>
          <a:xfrm>
            <a:off x="2030484" y="6322695"/>
            <a:ext cx="522579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8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25 000</a:t>
            </a:r>
            <a:r>
              <a:rPr kumimoji="0" lang="en-US" sz="8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m</a:t>
            </a:r>
            <a:r>
              <a:rPr kumimoji="0" lang="ru-RU" sz="8000" b="0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2</a:t>
            </a:r>
            <a:endParaRPr kumimoji="0" lang="ru-RU" sz="8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ExtraBold" panose="00000900000000000000" pitchFamily="2" charset="-52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E26261-6E5B-45C7-AECB-84F88119F846}"/>
              </a:ext>
            </a:extLst>
          </p:cNvPr>
          <p:cNvSpPr txBox="1"/>
          <p:nvPr/>
        </p:nvSpPr>
        <p:spPr>
          <a:xfrm>
            <a:off x="2030484" y="8473400"/>
            <a:ext cx="116538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8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56C042-06B9-4AA4-9A4B-BCE6A3F1D151}"/>
              </a:ext>
            </a:extLst>
          </p:cNvPr>
          <p:cNvSpPr txBox="1"/>
          <p:nvPr/>
        </p:nvSpPr>
        <p:spPr>
          <a:xfrm>
            <a:off x="2030484" y="10561280"/>
            <a:ext cx="1165384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8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2BA63-CBE1-4F79-BD4E-0F778DCEF077}"/>
              </a:ext>
            </a:extLst>
          </p:cNvPr>
          <p:cNvSpPr txBox="1"/>
          <p:nvPr/>
        </p:nvSpPr>
        <p:spPr>
          <a:xfrm>
            <a:off x="2030484" y="3883270"/>
            <a:ext cx="13898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создан 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FDA538-D75B-4C83-A8FB-9826C9FD7AAC}"/>
              </a:ext>
            </a:extLst>
          </p:cNvPr>
          <p:cNvSpPr txBox="1"/>
          <p:nvPr/>
        </p:nvSpPr>
        <p:spPr>
          <a:xfrm>
            <a:off x="2030484" y="6158467"/>
            <a:ext cx="14475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площадь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2DA2A8-B579-46A6-9A30-F011E9FE05BC}"/>
              </a:ext>
            </a:extLst>
          </p:cNvPr>
          <p:cNvSpPr txBox="1"/>
          <p:nvPr/>
        </p:nvSpPr>
        <p:spPr>
          <a:xfrm>
            <a:off x="3221816" y="8904287"/>
            <a:ext cx="339676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проектов-резидентов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29EC4C-2941-4B92-AE53-4A35B720C3DD}"/>
              </a:ext>
            </a:extLst>
          </p:cNvPr>
          <p:cNvSpPr txBox="1"/>
          <p:nvPr/>
        </p:nvSpPr>
        <p:spPr>
          <a:xfrm>
            <a:off x="3221816" y="10770367"/>
            <a:ext cx="302005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исследовательских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pc="-100" dirty="0">
                <a:solidFill>
                  <a:schemeClr val="bg1"/>
                </a:solidFill>
                <a:latin typeface="Montserrat" panose="00000500000000000000" pitchFamily="2" charset="-52"/>
              </a:rPr>
              <a:t>лабораторий</a:t>
            </a:r>
            <a:endParaRPr kumimoji="0" lang="ru-RU" sz="2400" b="0" i="0" u="none" strike="noStrike" cap="none" spc="-10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ADBE42-FA1C-40F8-9439-FDE9AEAA158A}"/>
              </a:ext>
            </a:extLst>
          </p:cNvPr>
          <p:cNvSpPr txBox="1"/>
          <p:nvPr/>
        </p:nvSpPr>
        <p:spPr>
          <a:xfrm>
            <a:off x="17609691" y="6365522"/>
            <a:ext cx="5880776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900" spc="-170" dirty="0">
                <a:solidFill>
                  <a:schemeClr val="bg1"/>
                </a:solidFill>
                <a:latin typeface="Montserrat SemiBold" panose="00000700000000000000" pitchFamily="2" charset="-52"/>
              </a:rPr>
              <a:t>– Биомедицинские технологии</a:t>
            </a:r>
            <a:endParaRPr kumimoji="0" lang="ru-RU" sz="2900" b="0" i="0" u="none" strike="noStrike" cap="none" spc="-17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SemiBold" panose="00000700000000000000" pitchFamily="2" charset="-52"/>
              <a:sym typeface="Helvetica Neu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46DA9A-A6F3-4971-8F91-81B3EC43AAEA}"/>
              </a:ext>
            </a:extLst>
          </p:cNvPr>
          <p:cNvSpPr txBox="1"/>
          <p:nvPr/>
        </p:nvSpPr>
        <p:spPr>
          <a:xfrm>
            <a:off x="19764767" y="6914390"/>
            <a:ext cx="3725700" cy="548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900" spc="-170" dirty="0">
                <a:solidFill>
                  <a:schemeClr val="bg1"/>
                </a:solidFill>
                <a:latin typeface="Montserrat SemiBold" panose="00000700000000000000" pitchFamily="2" charset="-52"/>
              </a:rPr>
              <a:t>– </a:t>
            </a:r>
            <a:r>
              <a:rPr lang="ru-RU" sz="2900" spc="-170" dirty="0" err="1">
                <a:solidFill>
                  <a:schemeClr val="bg1"/>
                </a:solidFill>
                <a:latin typeface="Montserrat SemiBold" panose="00000700000000000000" pitchFamily="2" charset="-52"/>
              </a:rPr>
              <a:t>Нейротехнологии</a:t>
            </a:r>
            <a:endParaRPr kumimoji="0" lang="ru-RU" sz="2900" b="0" i="0" u="none" strike="noStrike" cap="none" spc="-17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SemiBold" panose="00000700000000000000" pitchFamily="2" charset="-52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BAD8BF-141F-4CF0-9CDD-52CFBF02D157}"/>
              </a:ext>
            </a:extLst>
          </p:cNvPr>
          <p:cNvSpPr txBox="1"/>
          <p:nvPr/>
        </p:nvSpPr>
        <p:spPr>
          <a:xfrm>
            <a:off x="20058737" y="7537007"/>
            <a:ext cx="3427221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900" spc="-170" dirty="0">
                <a:solidFill>
                  <a:schemeClr val="bg1"/>
                </a:solidFill>
                <a:latin typeface="Montserrat SemiBold" panose="00000700000000000000" pitchFamily="2" charset="-52"/>
              </a:rPr>
              <a:t>– Медицинское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900" b="0" i="0" u="none" strike="noStrike" cap="none" spc="-17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приборостроение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64CEB3-B49B-4B1E-AE90-5DB88CA892A1}"/>
              </a:ext>
            </a:extLst>
          </p:cNvPr>
          <p:cNvSpPr txBox="1"/>
          <p:nvPr/>
        </p:nvSpPr>
        <p:spPr>
          <a:xfrm>
            <a:off x="19230562" y="8605433"/>
            <a:ext cx="4255396" cy="1441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900" spc="-170" dirty="0">
                <a:solidFill>
                  <a:schemeClr val="bg1"/>
                </a:solidFill>
                <a:latin typeface="Montserrat SemiBold" panose="00000700000000000000" pitchFamily="2" charset="-52"/>
              </a:rPr>
              <a:t>– Цифровая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900" b="0" i="0" u="none" strike="noStrike" cap="none" spc="-17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персонализированная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900" spc="-170" dirty="0">
                <a:solidFill>
                  <a:schemeClr val="bg1"/>
                </a:solidFill>
                <a:latin typeface="Montserrat SemiBold" panose="00000700000000000000" pitchFamily="2" charset="-52"/>
              </a:rPr>
              <a:t>медицина</a:t>
            </a:r>
            <a:endParaRPr kumimoji="0" lang="ru-RU" sz="2900" b="0" i="0" u="none" strike="noStrike" cap="none" spc="-17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SemiBold" panose="00000700000000000000" pitchFamily="2" charset="-52"/>
              <a:sym typeface="Helvetica Neue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7F3E4-389F-4E90-A6CE-F52B65B933BA}"/>
              </a:ext>
            </a:extLst>
          </p:cNvPr>
          <p:cNvSpPr txBox="1"/>
          <p:nvPr/>
        </p:nvSpPr>
        <p:spPr>
          <a:xfrm>
            <a:off x="19137012" y="10120135"/>
            <a:ext cx="4348946" cy="1441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900" spc="-170" dirty="0">
                <a:solidFill>
                  <a:schemeClr val="bg1"/>
                </a:solidFill>
                <a:latin typeface="Montserrat SemiBold" panose="00000700000000000000" pitchFamily="2" charset="-52"/>
              </a:rPr>
              <a:t>– Инновационные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900" spc="-170" dirty="0">
                <a:solidFill>
                  <a:schemeClr val="bg1"/>
                </a:solidFill>
                <a:latin typeface="Montserrat SemiBold" panose="00000700000000000000" pitchFamily="2" charset="-52"/>
              </a:rPr>
              <a:t>сельскохозяйственные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900" spc="-170" dirty="0">
                <a:solidFill>
                  <a:schemeClr val="bg1"/>
                </a:solidFill>
                <a:latin typeface="Montserrat SemiBold" panose="00000700000000000000" pitchFamily="2" charset="-52"/>
              </a:rPr>
              <a:t>технологии</a:t>
            </a:r>
            <a:endParaRPr kumimoji="0" lang="ru-RU" sz="2900" b="0" i="0" u="none" strike="noStrike" cap="none" spc="-17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SemiBold" panose="00000700000000000000" pitchFamily="2" charset="-52"/>
              <a:sym typeface="Helvetica Neu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53B0E5-8D2E-4754-B145-5D1254261CF8}"/>
              </a:ext>
            </a:extLst>
          </p:cNvPr>
          <p:cNvSpPr txBox="1"/>
          <p:nvPr/>
        </p:nvSpPr>
        <p:spPr>
          <a:xfrm>
            <a:off x="19737496" y="11634837"/>
            <a:ext cx="3748462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900" spc="-170" dirty="0">
                <a:solidFill>
                  <a:schemeClr val="bg1"/>
                </a:solidFill>
                <a:latin typeface="Montserrat SemiBold" panose="00000700000000000000" pitchFamily="2" charset="-52"/>
              </a:rPr>
              <a:t>– Информационные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900" spc="-170" dirty="0">
                <a:solidFill>
                  <a:schemeClr val="bg1"/>
                </a:solidFill>
                <a:latin typeface="Montserrat SemiBold" panose="00000700000000000000" pitchFamily="2" charset="-52"/>
              </a:rPr>
              <a:t>технологии</a:t>
            </a:r>
            <a:endParaRPr kumimoji="0" lang="ru-RU" sz="2900" b="0" i="0" u="none" strike="noStrike" cap="none" spc="-17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 SemiBold" panose="00000700000000000000" pitchFamily="2" charset="-52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18462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>
            <a:extLst>
              <a:ext uri="{FF2B5EF4-FFF2-40B4-BE49-F238E27FC236}">
                <a16:creationId xmlns:a16="http://schemas.microsoft.com/office/drawing/2014/main" id="{B8880661-593F-44D4-A01A-AE41AF6EAD94}"/>
              </a:ext>
            </a:extLst>
          </p:cNvPr>
          <p:cNvSpPr/>
          <p:nvPr/>
        </p:nvSpPr>
        <p:spPr>
          <a:xfrm>
            <a:off x="13014960" y="-1737360"/>
            <a:ext cx="17190720" cy="17190720"/>
          </a:xfrm>
          <a:prstGeom prst="ellipse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4" name="t13.png" descr="t13.png">
            <a:extLst>
              <a:ext uri="{FF2B5EF4-FFF2-40B4-BE49-F238E27FC236}">
                <a16:creationId xmlns:a16="http://schemas.microsoft.com/office/drawing/2014/main" id="{C9DD8187-51B0-4B25-9E26-5B6C7F104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75" t="45778" b="30889"/>
          <a:stretch/>
        </p:blipFill>
        <p:spPr>
          <a:xfrm>
            <a:off x="17526000" y="6278880"/>
            <a:ext cx="6858000" cy="320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t13.png" descr="t13.png">
            <a:extLst>
              <a:ext uri="{FF2B5EF4-FFF2-40B4-BE49-F238E27FC236}">
                <a16:creationId xmlns:a16="http://schemas.microsoft.com/office/drawing/2014/main" id="{D961F8E4-C3B2-4890-AE05-CBE508B854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778" r="60740" b="27074"/>
          <a:stretch/>
        </p:blipFill>
        <p:spPr>
          <a:xfrm>
            <a:off x="0" y="8473440"/>
            <a:ext cx="9573208" cy="152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t13.png" descr="t13.png">
            <a:extLst>
              <a:ext uri="{FF2B5EF4-FFF2-40B4-BE49-F238E27FC236}">
                <a16:creationId xmlns:a16="http://schemas.microsoft.com/office/drawing/2014/main" id="{E532473E-0C18-4BCD-BD65-7AECDF803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16" r="73521" b="9660"/>
          <a:stretch/>
        </p:blipFill>
        <p:spPr>
          <a:xfrm>
            <a:off x="0" y="11084766"/>
            <a:ext cx="6456784" cy="130628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5F3980-849F-47D5-A08F-7DA480B3BDDF}"/>
              </a:ext>
            </a:extLst>
          </p:cNvPr>
          <p:cNvSpPr txBox="1"/>
          <p:nvPr/>
        </p:nvSpPr>
        <p:spPr>
          <a:xfrm>
            <a:off x="1796807" y="930674"/>
            <a:ext cx="10132582" cy="1887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НОЦ «</a:t>
            </a:r>
            <a:r>
              <a:rPr kumimoji="0" lang="ru-RU" sz="4800" b="0" i="0" u="none" strike="noStrike" cap="none" spc="0" normalizeH="0" baseline="0" dirty="0" err="1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Техноплатформа</a:t>
            </a:r>
            <a:r>
              <a:rPr kumimoji="0" lang="ru-RU" sz="48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 2035»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800" dirty="0">
                <a:solidFill>
                  <a:srgbClr val="0A4073"/>
                </a:solidFill>
                <a:latin typeface="Montserrat ExtraBold" panose="00000900000000000000" pitchFamily="2" charset="-52"/>
              </a:rPr>
              <a:t>ИНТЦ «Квантовая долина»</a:t>
            </a:r>
            <a:endParaRPr kumimoji="0" lang="ru-RU" sz="4800" b="0" i="0" u="none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 ExtraBold" panose="00000900000000000000" pitchFamily="2" charset="-52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001196-9D2E-49AF-BC07-45CBD0917750}"/>
              </a:ext>
            </a:extLst>
          </p:cNvPr>
          <p:cNvSpPr txBox="1"/>
          <p:nvPr/>
        </p:nvSpPr>
        <p:spPr>
          <a:xfrm>
            <a:off x="1796807" y="3695336"/>
            <a:ext cx="9320773" cy="12567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-8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Научно-образовательный центр мирового </a:t>
            </a:r>
          </a:p>
          <a:p>
            <a:pPr marL="0" marR="0" indent="0" algn="l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spc="-80" dirty="0">
                <a:solidFill>
                  <a:srgbClr val="0A4073"/>
                </a:solidFill>
                <a:latin typeface="Montserrat" panose="00000500000000000000" pitchFamily="2" charset="-52"/>
              </a:rPr>
              <a:t>уровня – новый формат развития науки и</a:t>
            </a:r>
          </a:p>
          <a:p>
            <a:pPr marL="0" marR="0" indent="0" algn="l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-8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промы</a:t>
            </a:r>
            <a:r>
              <a:rPr lang="ru-RU" sz="2800" spc="-80" dirty="0">
                <a:solidFill>
                  <a:srgbClr val="0A4073"/>
                </a:solidFill>
                <a:latin typeface="Montserrat" panose="00000500000000000000" pitchFamily="2" charset="-52"/>
              </a:rPr>
              <a:t>шленности в России</a:t>
            </a:r>
            <a:endParaRPr kumimoji="0" lang="ru-RU" sz="2800" b="0" i="0" u="none" strike="noStrike" cap="none" spc="-80" normalizeH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2BDEDF-77FF-46C9-B8E9-444BB3B0402A}"/>
              </a:ext>
            </a:extLst>
          </p:cNvPr>
          <p:cNvSpPr txBox="1"/>
          <p:nvPr/>
        </p:nvSpPr>
        <p:spPr>
          <a:xfrm>
            <a:off x="1796807" y="5324247"/>
            <a:ext cx="5388853" cy="1533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93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37    65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F61A4-5544-4CDF-8479-16119B45F3E0}"/>
              </a:ext>
            </a:extLst>
          </p:cNvPr>
          <p:cNvSpPr txBox="1"/>
          <p:nvPr/>
        </p:nvSpPr>
        <p:spPr>
          <a:xfrm>
            <a:off x="1796807" y="6507679"/>
            <a:ext cx="181139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-10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участников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4A116B-2717-415F-B7BB-F8CA4AF983A7}"/>
              </a:ext>
            </a:extLst>
          </p:cNvPr>
          <p:cNvSpPr txBox="1"/>
          <p:nvPr/>
        </p:nvSpPr>
        <p:spPr>
          <a:xfrm>
            <a:off x="4738127" y="6507679"/>
            <a:ext cx="151323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-10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проектов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4EA52B8-BDEC-450A-9E9D-7A5DF93BCF02}"/>
              </a:ext>
            </a:extLst>
          </p:cNvPr>
          <p:cNvCxnSpPr/>
          <p:nvPr/>
        </p:nvCxnSpPr>
        <p:spPr>
          <a:xfrm>
            <a:off x="1796806" y="7536180"/>
            <a:ext cx="4454555" cy="0"/>
          </a:xfrm>
          <a:prstGeom prst="line">
            <a:avLst/>
          </a:prstGeom>
          <a:noFill/>
          <a:ln w="25400" cap="flat">
            <a:solidFill>
              <a:srgbClr val="0A4073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A631B0B-E57D-4560-92C9-CDBD5E357B21}"/>
              </a:ext>
            </a:extLst>
          </p:cNvPr>
          <p:cNvSpPr txBox="1"/>
          <p:nvPr/>
        </p:nvSpPr>
        <p:spPr>
          <a:xfrm>
            <a:off x="1670897" y="7932381"/>
            <a:ext cx="476733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-6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Основные направления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B522DA-1594-45F9-989E-D0E514EC1F45}"/>
              </a:ext>
            </a:extLst>
          </p:cNvPr>
          <p:cNvSpPr txBox="1"/>
          <p:nvPr/>
        </p:nvSpPr>
        <p:spPr>
          <a:xfrm>
            <a:off x="1763042" y="9959894"/>
            <a:ext cx="134171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rgbClr val="0A4073"/>
                </a:solidFill>
                <a:latin typeface="Montserrat" panose="00000500000000000000" pitchFamily="2" charset="-52"/>
              </a:rPr>
              <a:t>Цифровые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rgbClr val="0A4073"/>
                </a:solidFill>
                <a:latin typeface="Montserrat" panose="00000500000000000000" pitchFamily="2" charset="-52"/>
              </a:rPr>
              <a:t>технологии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9C23EC-6D00-4706-BEA7-DDE576DCC730}"/>
              </a:ext>
            </a:extLst>
          </p:cNvPr>
          <p:cNvSpPr txBox="1"/>
          <p:nvPr/>
        </p:nvSpPr>
        <p:spPr>
          <a:xfrm>
            <a:off x="4147172" y="9959894"/>
            <a:ext cx="256961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rgbClr val="0A4073"/>
                </a:solidFill>
                <a:latin typeface="Montserrat" panose="00000500000000000000" pitchFamily="2" charset="-52"/>
              </a:rPr>
              <a:t>Высокотехнологичная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персонализированная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rgbClr val="0A4073"/>
                </a:solidFill>
                <a:latin typeface="Montserrat" panose="00000500000000000000" pitchFamily="2" charset="-52"/>
              </a:rPr>
              <a:t>медицина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5A7A07-338F-4B14-AF83-CAFD5FC75B31}"/>
              </a:ext>
            </a:extLst>
          </p:cNvPr>
          <p:cNvSpPr txBox="1"/>
          <p:nvPr/>
        </p:nvSpPr>
        <p:spPr>
          <a:xfrm>
            <a:off x="7549789" y="9959894"/>
            <a:ext cx="189635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rgbClr val="0A4073"/>
                </a:solidFill>
                <a:latin typeface="Montserrat" panose="00000500000000000000" pitchFamily="2" charset="-52"/>
              </a:rPr>
              <a:t>Инновационные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производства,</a:t>
            </a:r>
            <a:endParaRPr lang="ru-RU" sz="1600" dirty="0">
              <a:solidFill>
                <a:srgbClr val="0A4073"/>
              </a:solidFill>
              <a:latin typeface="Montserrat" panose="00000500000000000000" pitchFamily="2" charset="-52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компоненты и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rgbClr val="0A4073"/>
                </a:solidFill>
                <a:latin typeface="Montserrat" panose="00000500000000000000" pitchFamily="2" charset="-52"/>
              </a:rPr>
              <a:t>материалы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E5CFFA-A859-407F-AA6A-FB1C2C06207C}"/>
              </a:ext>
            </a:extLst>
          </p:cNvPr>
          <p:cNvSpPr txBox="1"/>
          <p:nvPr/>
        </p:nvSpPr>
        <p:spPr>
          <a:xfrm>
            <a:off x="1468191" y="12364698"/>
            <a:ext cx="214000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rgbClr val="0A4073"/>
                </a:solidFill>
                <a:latin typeface="Montserrat" panose="00000500000000000000" pitchFamily="2" charset="-52"/>
              </a:rPr>
              <a:t>Интеллектуальные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транспортные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rgbClr val="0A4073"/>
                </a:solidFill>
                <a:latin typeface="Montserrat" panose="00000500000000000000" pitchFamily="2" charset="-52"/>
              </a:rPr>
              <a:t>системы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7C6608-773E-4CA8-AF8C-442D02B98DD0}"/>
              </a:ext>
            </a:extLst>
          </p:cNvPr>
          <p:cNvSpPr txBox="1"/>
          <p:nvPr/>
        </p:nvSpPr>
        <p:spPr>
          <a:xfrm>
            <a:off x="4336094" y="12364698"/>
            <a:ext cx="204382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dirty="0">
                <a:solidFill>
                  <a:srgbClr val="0A4073"/>
                </a:solidFill>
                <a:latin typeface="Montserrat" panose="00000500000000000000" pitchFamily="2" charset="-52"/>
              </a:rPr>
              <a:t>Химия и экология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A94FCF-1B6F-4D21-951F-F0DF7ACC18AD}"/>
              </a:ext>
            </a:extLst>
          </p:cNvPr>
          <p:cNvSpPr txBox="1"/>
          <p:nvPr/>
        </p:nvSpPr>
        <p:spPr>
          <a:xfrm>
            <a:off x="14696233" y="3695336"/>
            <a:ext cx="8064707" cy="12567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ИНТЦ – благоприятные инфраструктурные,</a:t>
            </a:r>
          </a:p>
          <a:p>
            <a:pPr marL="0" marR="0" indent="0" algn="r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spc="-100" dirty="0">
                <a:solidFill>
                  <a:schemeClr val="bg1"/>
                </a:solidFill>
                <a:latin typeface="Montserrat" panose="00000500000000000000" pitchFamily="2" charset="-52"/>
              </a:rPr>
              <a:t>экономические и регуляторные условия для</a:t>
            </a:r>
          </a:p>
          <a:p>
            <a:pPr marL="0" marR="0" indent="0" algn="r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spc="-100" dirty="0">
                <a:solidFill>
                  <a:schemeClr val="bg1"/>
                </a:solidFill>
                <a:latin typeface="Montserrat" panose="00000500000000000000" pitchFamily="2" charset="-52"/>
              </a:rPr>
              <a:t>прорывных научных исследований</a:t>
            </a:r>
            <a:endParaRPr kumimoji="0" lang="ru-RU" sz="2800" b="0" i="0" u="none" strike="noStrike" cap="none" spc="-10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D34ABC-70FB-45BF-9411-9A6C932D4A9D}"/>
              </a:ext>
            </a:extLst>
          </p:cNvPr>
          <p:cNvSpPr txBox="1"/>
          <p:nvPr/>
        </p:nvSpPr>
        <p:spPr>
          <a:xfrm>
            <a:off x="18836419" y="5654001"/>
            <a:ext cx="3986028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-4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Якорные резиденты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6ADCF13-E838-4DF8-895E-AE3120606031}"/>
              </a:ext>
            </a:extLst>
          </p:cNvPr>
          <p:cNvCxnSpPr/>
          <p:nvPr/>
        </p:nvCxnSpPr>
        <p:spPr>
          <a:xfrm>
            <a:off x="18006060" y="10066020"/>
            <a:ext cx="4754880" cy="0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770FD1D-1789-4155-AA22-152200E3E697}"/>
              </a:ext>
            </a:extLst>
          </p:cNvPr>
          <p:cNvSpPr txBox="1"/>
          <p:nvPr/>
        </p:nvSpPr>
        <p:spPr>
          <a:xfrm>
            <a:off x="12535447" y="10410685"/>
            <a:ext cx="1028700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ИНТЦ создается инициативно</a:t>
            </a:r>
          </a:p>
          <a:p>
            <a:pPr marL="0" marR="0" indent="0" algn="r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spc="-100" dirty="0">
                <a:solidFill>
                  <a:schemeClr val="bg1"/>
                </a:solidFill>
                <a:latin typeface="Montserrat" panose="00000500000000000000" pitchFamily="2" charset="-52"/>
              </a:rPr>
              <a:t>Национальным исследовательским</a:t>
            </a:r>
          </a:p>
          <a:p>
            <a:pPr marL="0" marR="0" indent="0" algn="r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Нижегородским государственны</a:t>
            </a:r>
            <a:r>
              <a:rPr lang="ru-RU" sz="2800" spc="-100" dirty="0">
                <a:solidFill>
                  <a:schemeClr val="bg1"/>
                </a:solidFill>
                <a:latin typeface="Montserrat" panose="00000500000000000000" pitchFamily="2" charset="-52"/>
              </a:rPr>
              <a:t>м</a:t>
            </a:r>
          </a:p>
          <a:p>
            <a:pPr marL="0" marR="0" indent="0" algn="r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университетом им. Н.И. Лобачевского</a:t>
            </a:r>
          </a:p>
          <a:p>
            <a:pPr marL="0" marR="0" indent="0" algn="r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spc="-100" dirty="0">
                <a:solidFill>
                  <a:schemeClr val="bg1"/>
                </a:solidFill>
                <a:latin typeface="Montserrat" panose="00000500000000000000" pitchFamily="2" charset="-52"/>
              </a:rPr>
              <a:t>совместно с Правительством</a:t>
            </a:r>
          </a:p>
          <a:p>
            <a:pPr marL="0" marR="0" indent="0" algn="r" defTabSz="2438338" rtl="0" fontAlgn="auto" latinLnBrk="0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-10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Нижегородской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42895499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14.png" descr="t14.png">
            <a:extLst>
              <a:ext uri="{FF2B5EF4-FFF2-40B4-BE49-F238E27FC236}">
                <a16:creationId xmlns:a16="http://schemas.microsoft.com/office/drawing/2014/main" id="{AC9EDB40-81E7-44BC-ABFA-B8A65F240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92" t="30598"/>
          <a:stretch/>
        </p:blipFill>
        <p:spPr>
          <a:xfrm>
            <a:off x="11629292" y="4196862"/>
            <a:ext cx="12754708" cy="951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t14.png" descr="t14.png">
            <a:extLst>
              <a:ext uri="{FF2B5EF4-FFF2-40B4-BE49-F238E27FC236}">
                <a16:creationId xmlns:a16="http://schemas.microsoft.com/office/drawing/2014/main" id="{7586082F-A1C7-4DAA-A67A-9E77FBF26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0" r="86923"/>
          <a:stretch/>
        </p:blipFill>
        <p:spPr>
          <a:xfrm>
            <a:off x="0" y="2743200"/>
            <a:ext cx="3188677" cy="109728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83DA435A-3E9A-4984-9E7B-D32B0D9F5D1A}"/>
              </a:ext>
            </a:extLst>
          </p:cNvPr>
          <p:cNvSpPr/>
          <p:nvPr/>
        </p:nvSpPr>
        <p:spPr>
          <a:xfrm>
            <a:off x="16296963" y="8831580"/>
            <a:ext cx="4475640" cy="4475640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24E2F-6139-4135-BFA3-1C033084EEF1}"/>
              </a:ext>
            </a:extLst>
          </p:cNvPr>
          <p:cNvSpPr txBox="1"/>
          <p:nvPr/>
        </p:nvSpPr>
        <p:spPr>
          <a:xfrm>
            <a:off x="16640312" y="9885665"/>
            <a:ext cx="381354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96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8 000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B6462-A58B-4E81-AA3A-96670A9DD4CB}"/>
              </a:ext>
            </a:extLst>
          </p:cNvPr>
          <p:cNvSpPr txBox="1"/>
          <p:nvPr/>
        </p:nvSpPr>
        <p:spPr>
          <a:xfrm>
            <a:off x="17223003" y="11208845"/>
            <a:ext cx="2648161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мест в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solidFill>
                  <a:srgbClr val="0A4073"/>
                </a:solidFill>
                <a:latin typeface="Montserrat" panose="00000500000000000000" pitchFamily="2" charset="-52"/>
              </a:rPr>
              <a:t>общежитии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EC0D61-72DF-4B73-B796-6373121EC400}"/>
              </a:ext>
            </a:extLst>
          </p:cNvPr>
          <p:cNvSpPr txBox="1"/>
          <p:nvPr/>
        </p:nvSpPr>
        <p:spPr>
          <a:xfrm>
            <a:off x="1792224" y="1095754"/>
            <a:ext cx="751636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spc="0" normalizeH="0" baseline="0" dirty="0" err="1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Кампусный</a:t>
            </a:r>
            <a:r>
              <a:rPr kumimoji="0" lang="ru-RU" sz="48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ExtraBold" panose="00000900000000000000" pitchFamily="2" charset="-52"/>
                <a:sym typeface="Helvetica Neue"/>
              </a:rPr>
              <a:t> проект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A1A8EA-EA5D-4222-8C87-348E4037D78E}"/>
              </a:ext>
            </a:extLst>
          </p:cNvPr>
          <p:cNvSpPr txBox="1"/>
          <p:nvPr/>
        </p:nvSpPr>
        <p:spPr>
          <a:xfrm>
            <a:off x="3431118" y="2947782"/>
            <a:ext cx="5184111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Студенческие общежития,,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rgbClr val="0A4073"/>
                </a:solidFill>
                <a:latin typeface="Montserrat" panose="00000500000000000000" pitchFamily="2" charset="-52"/>
              </a:rPr>
              <a:t>не имеющие аналогов в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России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11964-057B-4C80-82A3-A9D9B84A1729}"/>
              </a:ext>
            </a:extLst>
          </p:cNvPr>
          <p:cNvSpPr txBox="1"/>
          <p:nvPr/>
        </p:nvSpPr>
        <p:spPr>
          <a:xfrm>
            <a:off x="3431118" y="4851817"/>
            <a:ext cx="311142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Новый учебный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rgbClr val="0A4073"/>
                </a:solidFill>
                <a:latin typeface="Montserrat" panose="00000500000000000000" pitchFamily="2" charset="-52"/>
              </a:rPr>
              <a:t>корпус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CF76C-08C5-4690-AFA6-D00C3821D111}"/>
              </a:ext>
            </a:extLst>
          </p:cNvPr>
          <p:cNvSpPr txBox="1"/>
          <p:nvPr/>
        </p:nvSpPr>
        <p:spPr>
          <a:xfrm>
            <a:off x="3431117" y="6576985"/>
            <a:ext cx="248144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Спортивный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rgbClr val="0A4073"/>
                </a:solidFill>
                <a:latin typeface="Montserrat" panose="00000500000000000000" pitchFamily="2" charset="-52"/>
              </a:rPr>
              <a:t>комплекс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EF8AE8-6FDF-4515-9E4B-080D9EF873D1}"/>
              </a:ext>
            </a:extLst>
          </p:cNvPr>
          <p:cNvSpPr txBox="1"/>
          <p:nvPr/>
        </p:nvSpPr>
        <p:spPr>
          <a:xfrm>
            <a:off x="3431117" y="8113177"/>
            <a:ext cx="5251438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Синергия вузов различной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rgbClr val="0A4073"/>
                </a:solidFill>
                <a:latin typeface="Montserrat" panose="00000500000000000000" pitchFamily="2" charset="-52"/>
              </a:rPr>
              <a:t>направленности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9E9C44-A5EC-489E-BE72-A107F0895ABD}"/>
              </a:ext>
            </a:extLst>
          </p:cNvPr>
          <p:cNvSpPr txBox="1"/>
          <p:nvPr/>
        </p:nvSpPr>
        <p:spPr>
          <a:xfrm>
            <a:off x="3406733" y="9622901"/>
            <a:ext cx="5653792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Экосистема международного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rgbClr val="0A4073"/>
                </a:solidFill>
                <a:latin typeface="Montserrat" panose="00000500000000000000" pitchFamily="2" charset="-52"/>
              </a:rPr>
              <a:t>общения и сотрудничества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A2C17D-A85F-4680-8EDE-5A99C2B78E47}"/>
              </a:ext>
            </a:extLst>
          </p:cNvPr>
          <p:cNvSpPr txBox="1"/>
          <p:nvPr/>
        </p:nvSpPr>
        <p:spPr>
          <a:xfrm>
            <a:off x="3406733" y="11306726"/>
            <a:ext cx="5172891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Комфортная среда для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rgbClr val="0A4073"/>
                </a:solidFill>
                <a:latin typeface="Montserrat" panose="00000500000000000000" pitchFamily="2" charset="-52"/>
              </a:rPr>
              <a:t>проживания вблизи парка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площадью 3.8 км</a:t>
            </a:r>
            <a:r>
              <a:rPr kumimoji="0" lang="ru-RU" sz="2800" b="0" i="0" u="none" strike="noStrike" cap="none" spc="0" normalizeH="0" baseline="3000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" panose="00000500000000000000" pitchFamily="2" charset="-52"/>
                <a:sym typeface="Helvetica Neue"/>
              </a:rPr>
              <a:t>2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" panose="00000500000000000000" pitchFamily="2" charset="-52"/>
              <a:sym typeface="Helvetica Ne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73FE8-6554-4FED-BBD3-19C23D901497}"/>
              </a:ext>
            </a:extLst>
          </p:cNvPr>
          <p:cNvSpPr txBox="1"/>
          <p:nvPr/>
        </p:nvSpPr>
        <p:spPr>
          <a:xfrm>
            <a:off x="14762216" y="2694351"/>
            <a:ext cx="8050923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3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Международный межвузовский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000" spc="30" dirty="0">
                <a:solidFill>
                  <a:srgbClr val="0A4073"/>
                </a:solidFill>
                <a:latin typeface="Montserrat SemiBold" panose="00000700000000000000" pitchFamily="2" charset="-52"/>
              </a:rPr>
              <a:t>студенческий кампус – привлечение</a:t>
            </a:r>
          </a:p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0" i="0" u="none" strike="noStrike" cap="none" spc="30" normalizeH="0" dirty="0">
                <a:ln>
                  <a:noFill/>
                </a:ln>
                <a:solidFill>
                  <a:srgbClr val="0A4073"/>
                </a:solidFill>
                <a:effectLst/>
                <a:uFillTx/>
                <a:latin typeface="Montserrat SemiBold" panose="00000700000000000000" pitchFamily="2" charset="-52"/>
                <a:sym typeface="Helvetica Neue"/>
              </a:rPr>
              <a:t>интеллектуального капитала</a:t>
            </a:r>
          </a:p>
        </p:txBody>
      </p:sp>
    </p:spTree>
    <p:extLst>
      <p:ext uri="{BB962C8B-B14F-4D97-AF65-F5344CB8AC3E}">
        <p14:creationId xmlns:p14="http://schemas.microsoft.com/office/powerpoint/2010/main" val="329126164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887211"/>
            <a:ext cx="24384000" cy="3504747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ru-RU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C0D61-72DF-4B73-B796-6373121EC400}"/>
              </a:ext>
            </a:extLst>
          </p:cNvPr>
          <p:cNvSpPr txBox="1"/>
          <p:nvPr/>
        </p:nvSpPr>
        <p:spPr>
          <a:xfrm>
            <a:off x="1750603" y="902670"/>
            <a:ext cx="14849857" cy="969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1000"/>
              </a:spcBef>
            </a:pPr>
            <a:r>
              <a:rPr lang="ru-RU" sz="4800" dirty="0">
                <a:solidFill>
                  <a:srgbClr val="F8FCFF"/>
                </a:solidFill>
                <a:latin typeface="Montserrat ExtraBold" panose="00000900000000000000" pitchFamily="2" charset="-52"/>
              </a:rPr>
              <a:t>Сотрудничество в сфере образования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55518" y="3023876"/>
            <a:ext cx="127014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863975"/>
            <a:r>
              <a:rPr lang="ru-RU" sz="35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Развитие академической мобильности в 2022/2023 учебном году (семестровые обмены, летние школы, студенческие отряды)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55519" y="5184542"/>
            <a:ext cx="127014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863975"/>
            <a:r>
              <a:rPr lang="ru-RU" sz="3500" spc="-15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Совместные открытые лектории в октябре-ноябре 2022 (лекции по </a:t>
            </a:r>
            <a:r>
              <a:rPr lang="en-US" sz="3500" spc="-15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IT, </a:t>
            </a:r>
            <a:r>
              <a:rPr lang="ru-RU" sz="3500" spc="-15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искусственному интеллекту, экономической безопасности, истории, математике, физике, биомедицине, </a:t>
            </a:r>
            <a:r>
              <a:rPr lang="ru-RU" sz="3500" spc="-150" dirty="0" err="1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фактчекингу</a:t>
            </a:r>
            <a:r>
              <a:rPr lang="ru-RU" sz="3500" spc="-15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, праву, педагогике)</a:t>
            </a:r>
            <a:endParaRPr lang="ru-RU" sz="3500" spc="-150" dirty="0">
              <a:solidFill>
                <a:srgbClr val="0A4073"/>
              </a:solidFill>
              <a:latin typeface="Montserrat" panose="020B060402020202020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3300" y="7837651"/>
            <a:ext cx="12693671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863975"/>
            <a:r>
              <a:rPr lang="ru-RU" sz="3500" spc="-15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Участие в студенческих олимпиадах и интеллектуальных конкурсах:</a:t>
            </a:r>
          </a:p>
          <a:p>
            <a:pPr marL="571500" indent="-571500" algn="l" defTabSz="3863975">
              <a:buFontTx/>
              <a:buChar char="-"/>
            </a:pPr>
            <a:r>
              <a:rPr lang="ru-RU" sz="35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Олимпиада по предпринимательству  «</a:t>
            </a:r>
            <a:r>
              <a:rPr lang="ru-RU" sz="3500" dirty="0" err="1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КапиталЪ</a:t>
            </a:r>
            <a:r>
              <a:rPr lang="ru-RU" sz="35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» (ННГУ)</a:t>
            </a:r>
          </a:p>
          <a:p>
            <a:pPr marL="571500" indent="-571500" algn="l" defTabSz="3863975">
              <a:buFontTx/>
              <a:buChar char="-"/>
            </a:pPr>
            <a:r>
              <a:rPr lang="ru-RU" sz="35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Международная олимпиада «Лобачевский</a:t>
            </a:r>
            <a:r>
              <a:rPr lang="en-US" sz="35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/RU</a:t>
            </a:r>
            <a:r>
              <a:rPr lang="ru-RU" sz="35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» (ННГУ)</a:t>
            </a:r>
          </a:p>
          <a:p>
            <a:pPr marL="571500" indent="-571500" algn="l" defTabSz="3863975">
              <a:buFontTx/>
              <a:buChar char="-"/>
            </a:pPr>
            <a:r>
              <a:rPr lang="ru-RU" sz="35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Международная олимпиада по финансовой безопасности (МСИ ПОД/ФТ)</a:t>
            </a:r>
          </a:p>
          <a:p>
            <a:pPr marL="571500" indent="-571500" algn="l" defTabSz="3863975">
              <a:buFontTx/>
              <a:buChar char="-"/>
            </a:pPr>
            <a:r>
              <a:rPr lang="ru-RU" sz="3500" spc="-15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Евразийская олимпиада по аналитической экономике и прогнозированию (БГУ)</a:t>
            </a:r>
          </a:p>
          <a:p>
            <a:pPr algn="l" defTabSz="3863975"/>
            <a:endParaRPr lang="ru-RU" sz="3600" spc="-150" dirty="0">
              <a:solidFill>
                <a:srgbClr val="0A4073"/>
              </a:solidFill>
              <a:latin typeface="Montserrat" panose="020B0604020202020204" charset="-52"/>
              <a:cs typeface="Arial" panose="020B0604020202020204" pitchFamily="34" charset="0"/>
            </a:endParaRPr>
          </a:p>
          <a:p>
            <a:pPr algn="l" defTabSz="3863975"/>
            <a:endParaRPr lang="ru-RU" sz="3600" spc="-150" dirty="0">
              <a:solidFill>
                <a:srgbClr val="0A4073"/>
              </a:solidFill>
              <a:latin typeface="Montserrat" panose="020B0604020202020204" charset="-52"/>
              <a:cs typeface="Arial" panose="020B0604020202020204" pitchFamily="34" charset="0"/>
            </a:endParaRPr>
          </a:p>
          <a:p>
            <a:pPr marL="571500" indent="-571500" algn="l" defTabSz="3863975">
              <a:buFontTx/>
              <a:buChar char="-"/>
            </a:pPr>
            <a:endParaRPr lang="ru-RU" sz="3600" dirty="0">
              <a:solidFill>
                <a:srgbClr val="0A4073"/>
              </a:solidFill>
              <a:latin typeface="Montserrat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8" name="t14.png" descr="t14.png">
            <a:extLst>
              <a:ext uri="{FF2B5EF4-FFF2-40B4-BE49-F238E27FC236}">
                <a16:creationId xmlns:a16="http://schemas.microsoft.com/office/drawing/2014/main" id="{7586082F-A1C7-4DAA-A67A-9E77FBF26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4" t="70166" r="87437" b="20001"/>
          <a:stretch/>
        </p:blipFill>
        <p:spPr>
          <a:xfrm>
            <a:off x="560589" y="3223567"/>
            <a:ext cx="1190014" cy="1150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t14.png" descr="t14.png">
            <a:extLst>
              <a:ext uri="{FF2B5EF4-FFF2-40B4-BE49-F238E27FC236}">
                <a16:creationId xmlns:a16="http://schemas.microsoft.com/office/drawing/2014/main" id="{7586082F-A1C7-4DAA-A67A-9E77FBF269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2" t="57748" r="87767" b="32085"/>
          <a:stretch/>
        </p:blipFill>
        <p:spPr>
          <a:xfrm>
            <a:off x="597856" y="5552507"/>
            <a:ext cx="1273253" cy="1316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t04.png" descr="t04.png">
            <a:extLst>
              <a:ext uri="{FF2B5EF4-FFF2-40B4-BE49-F238E27FC236}">
                <a16:creationId xmlns:a16="http://schemas.microsoft.com/office/drawing/2014/main" id="{0691F165-47AF-4A52-83AC-D506F28B74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6" t="21714" r="86821" b="63810"/>
          <a:stretch/>
        </p:blipFill>
        <p:spPr>
          <a:xfrm>
            <a:off x="518968" y="8046863"/>
            <a:ext cx="1431028" cy="1431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8243" y="2905704"/>
            <a:ext cx="7905569" cy="5293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6686" y="8199310"/>
            <a:ext cx="7907126" cy="52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4953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24384000" cy="3504747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ru-RU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0404" y="3886930"/>
            <a:ext cx="120056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863975"/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Открытый лекторий на базе Парка науки ННГУ «Лобачевский. Наука +». Цикл научно-популярных лекций с </a:t>
            </a:r>
            <a:r>
              <a:rPr lang="en-US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live-</a:t>
            </a:r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трансляцией и записью лекций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55520" y="6931434"/>
            <a:ext cx="1219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3863975"/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Организация и проведение педагогических  форумов на базе белорусских вузов-партнёров </a:t>
            </a:r>
            <a:endParaRPr lang="ru-RU" sz="3600" dirty="0">
              <a:solidFill>
                <a:srgbClr val="0A4073"/>
              </a:solidFill>
              <a:latin typeface="Montserrat" panose="020B060402020202020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8743" y="10239512"/>
            <a:ext cx="11864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863975"/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Доступ к массовым открытым образовательным курсам на онлайн-платформе ННГУ</a:t>
            </a:r>
            <a:endParaRPr lang="ru-RU" sz="3600" u="sng" dirty="0">
              <a:solidFill>
                <a:srgbClr val="0A4073"/>
              </a:solidFill>
              <a:latin typeface="Montserrat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8" name="t14.png" descr="t14.png">
            <a:extLst>
              <a:ext uri="{FF2B5EF4-FFF2-40B4-BE49-F238E27FC236}">
                <a16:creationId xmlns:a16="http://schemas.microsoft.com/office/drawing/2014/main" id="{7586082F-A1C7-4DAA-A67A-9E77FBF26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4" t="70166" r="87437" b="20001"/>
          <a:stretch/>
        </p:blipFill>
        <p:spPr>
          <a:xfrm>
            <a:off x="333868" y="6931434"/>
            <a:ext cx="1677772" cy="1622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t14.png" descr="t14.png">
            <a:extLst>
              <a:ext uri="{FF2B5EF4-FFF2-40B4-BE49-F238E27FC236}">
                <a16:creationId xmlns:a16="http://schemas.microsoft.com/office/drawing/2014/main" id="{7586082F-A1C7-4DAA-A67A-9E77FBF26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2" t="57748" r="87767" b="32085"/>
          <a:stretch/>
        </p:blipFill>
        <p:spPr>
          <a:xfrm>
            <a:off x="333868" y="4068333"/>
            <a:ext cx="1546544" cy="1598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8113324"/>
            <a:ext cx="2267909" cy="139000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67309" y="8258434"/>
            <a:ext cx="9205301" cy="10997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just" defTabSz="2438338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B53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проведения международных педагогических форумов в очном и дистанционном формате на площадках зарубежных вузов-партнеров в 2020-2021 гг. </a:t>
            </a:r>
            <a:endParaRPr kumimoji="0" lang="ru-RU" i="0" u="none" strike="noStrike" cap="none" spc="0" normalizeH="0" baseline="0" dirty="0">
              <a:ln>
                <a:noFill/>
              </a:ln>
              <a:solidFill>
                <a:srgbClr val="0B5394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5859" y="3919745"/>
            <a:ext cx="9647412" cy="72355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5859" y="11864541"/>
            <a:ext cx="7156442" cy="106056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84423" y="11166376"/>
            <a:ext cx="2499577" cy="24569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771297-B4E8-BE42-B713-61271B61271B}"/>
              </a:ext>
            </a:extLst>
          </p:cNvPr>
          <p:cNvSpPr txBox="1"/>
          <p:nvPr/>
        </p:nvSpPr>
        <p:spPr>
          <a:xfrm>
            <a:off x="1172754" y="1172180"/>
            <a:ext cx="14849857" cy="969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1000"/>
              </a:spcBef>
            </a:pPr>
            <a:r>
              <a:rPr lang="ru-RU" sz="4800" dirty="0">
                <a:solidFill>
                  <a:srgbClr val="F8FCFF"/>
                </a:solidFill>
                <a:latin typeface="Montserrat ExtraBold" panose="00000900000000000000" pitchFamily="2" charset="-52"/>
              </a:rPr>
              <a:t>Сотрудничество в сфере образования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7" y="9965849"/>
            <a:ext cx="1747654" cy="17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0246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-55549"/>
            <a:ext cx="24384000" cy="3504747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ru-RU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48751" y="3919745"/>
            <a:ext cx="12005603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863975"/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Ежегодный научно-практический форум специалистов в области международного образования «</a:t>
            </a:r>
            <a:r>
              <a:rPr lang="en-US" sz="3600" b="1" i="1" dirty="0" err="1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EduVolgaForum</a:t>
            </a:r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»</a:t>
            </a:r>
          </a:p>
          <a:p>
            <a:pPr algn="just" defTabSz="3863975"/>
            <a:endParaRPr lang="ru-RU" sz="3600" dirty="0">
              <a:solidFill>
                <a:srgbClr val="0A4073"/>
              </a:solidFill>
              <a:latin typeface="Montserrat" panose="020B0604020202020204" charset="-52"/>
              <a:cs typeface="Arial" panose="020B0604020202020204" pitchFamily="34" charset="0"/>
            </a:endParaRPr>
          </a:p>
          <a:p>
            <a:pPr marL="571500" indent="-571500" algn="just" defTabSz="3863975">
              <a:buFontTx/>
              <a:buChar char="-"/>
            </a:pPr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на теплоходе, следующем по р.</a:t>
            </a:r>
            <a:r>
              <a:rPr lang="en-US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 </a:t>
            </a:r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Волга</a:t>
            </a:r>
          </a:p>
          <a:p>
            <a:pPr marL="571500" indent="-571500" algn="just" defTabSz="3863975">
              <a:buFontTx/>
              <a:buChar char="-"/>
            </a:pPr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тематические круглые столы и мастер-классы</a:t>
            </a:r>
          </a:p>
          <a:p>
            <a:pPr marL="571500" indent="-571500" algn="just" defTabSz="3863975">
              <a:buFontTx/>
              <a:buChar char="-"/>
            </a:pPr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возможности для развития сотрудничества и «прокачки» проектов</a:t>
            </a:r>
          </a:p>
          <a:p>
            <a:pPr marL="571500" indent="-571500" algn="just" defTabSz="3863975">
              <a:buFontTx/>
              <a:buChar char="-"/>
            </a:pPr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работа секций на базе российских и зарубежных вузов-партнёров </a:t>
            </a:r>
          </a:p>
          <a:p>
            <a:pPr marL="571500" indent="-571500" algn="just" defTabSz="3863975">
              <a:buFontTx/>
              <a:buChar char="-"/>
            </a:pPr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публикация статей по итогам конференции в журналах из перечня ВАК</a:t>
            </a:r>
          </a:p>
          <a:p>
            <a:pPr marL="571500" indent="-571500" algn="just" defTabSz="3863975">
              <a:buFontTx/>
              <a:buChar char="-"/>
            </a:pPr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программа повышения квалификации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150" y="4332649"/>
            <a:ext cx="10705337" cy="7406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7E6D84-BACD-C242-8561-BA6E3B49467A}"/>
              </a:ext>
            </a:extLst>
          </p:cNvPr>
          <p:cNvSpPr txBox="1"/>
          <p:nvPr/>
        </p:nvSpPr>
        <p:spPr>
          <a:xfrm>
            <a:off x="1181718" y="1212076"/>
            <a:ext cx="14849857" cy="969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1000"/>
              </a:spcBef>
            </a:pPr>
            <a:r>
              <a:rPr lang="ru-RU" sz="4800" dirty="0">
                <a:solidFill>
                  <a:srgbClr val="F8FCFF"/>
                </a:solidFill>
                <a:latin typeface="Montserrat ExtraBold" panose="00000900000000000000" pitchFamily="2" charset="-52"/>
              </a:rPr>
              <a:t>Сотрудничество в сфере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32886241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175" y="4642396"/>
            <a:ext cx="9867900" cy="57264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24384000" cy="3504746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ru-RU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87300" y="3767638"/>
            <a:ext cx="1167765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3600" b="1" u="sng" dirty="0">
                <a:solidFill>
                  <a:srgbClr val="0A40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Совместные научные публикации (2021-2022)</a:t>
            </a:r>
            <a:endParaRPr kumimoji="0" lang="ru-RU" sz="3600" b="1" i="0" u="sng" strike="noStrike" cap="none" spc="0" normalizeH="0" baseline="0" dirty="0">
              <a:ln>
                <a:noFill/>
              </a:ln>
              <a:solidFill>
                <a:srgbClr val="0A4073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184" y="9125898"/>
            <a:ext cx="11514100" cy="4454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b="1" spc="-150" dirty="0">
                <a:solidFill>
                  <a:srgbClr val="0A40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реализации:</a:t>
            </a:r>
          </a:p>
          <a:p>
            <a:pPr marL="571500" marR="0" indent="-571500" algn="just" defTabSz="243833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2700" dirty="0">
                <a:solidFill>
                  <a:srgbClr val="0A40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«Исследование физико-химических процессов светоизлучающих структур на основе оксида кремния, имплантированного ионами олова, кремния и цинка, для нового поколения оптоволоконных устройств», совместно с БГУ (2019-2021)</a:t>
            </a:r>
          </a:p>
          <a:p>
            <a:pPr marL="571500" marR="0" indent="-571500" algn="just" defTabSz="2438338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2700" dirty="0">
                <a:solidFill>
                  <a:srgbClr val="0A40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«Высокопрочные коррозийно-стойкие титановые сплавы для атомного машиностроения и ядерной энергетики», в партнерстве с ФТИ НАН Республики Беларусь (2019-2021)</a:t>
            </a:r>
            <a:endParaRPr kumimoji="0" lang="ru-RU" sz="2700" i="0" u="none" strike="noStrike" cap="none" normalizeH="0" baseline="0" dirty="0">
              <a:ln>
                <a:noFill/>
              </a:ln>
              <a:solidFill>
                <a:srgbClr val="0B5394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409377" y="1290708"/>
            <a:ext cx="98413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>
              <a:buClr>
                <a:schemeClr val="lt1"/>
              </a:buClr>
              <a:buSzPts val="1800"/>
            </a:pPr>
            <a:r>
              <a:rPr lang="ru-RU" sz="5400" b="1" dirty="0">
                <a:solidFill>
                  <a:srgbClr val="F8FCFF"/>
                </a:solidFill>
                <a:latin typeface="Roboto"/>
                <a:ea typeface="Roboto"/>
                <a:cs typeface="Roboto"/>
                <a:sym typeface="Roboto"/>
              </a:rPr>
              <a:t>Научное сотрудничество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4369" y="4319230"/>
            <a:ext cx="1111951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3863975">
              <a:defRPr sz="360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defRPr>
            </a:lvl1pPr>
          </a:lstStyle>
          <a:p>
            <a:r>
              <a:rPr lang="ru-RU" spc="-150" dirty="0"/>
              <a:t>Ежегодное участие в научных конференциях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42" y="4015664"/>
            <a:ext cx="1188823" cy="1152244"/>
          </a:xfrm>
          <a:prstGeom prst="rect">
            <a:avLst/>
          </a:prstGeom>
        </p:spPr>
      </p:pic>
      <p:pic>
        <p:nvPicPr>
          <p:cNvPr id="11" name="t13.png" descr="t13.png">
            <a:extLst>
              <a:ext uri="{FF2B5EF4-FFF2-40B4-BE49-F238E27FC236}">
                <a16:creationId xmlns:a16="http://schemas.microsoft.com/office/drawing/2014/main" id="{D961F8E4-C3B2-4890-AE05-CBE508B854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00" t="63429" r="75464" b="27427"/>
          <a:stretch/>
        </p:blipFill>
        <p:spPr>
          <a:xfrm>
            <a:off x="380815" y="5601181"/>
            <a:ext cx="1276075" cy="130322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1804721" y="5924499"/>
            <a:ext cx="11288607" cy="656590"/>
          </a:xfrm>
          <a:prstGeom prst="rect">
            <a:avLst/>
          </a:prstGeom>
        </p:spPr>
        <p:txBody>
          <a:bodyPr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3863975">
              <a:defRPr sz="360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Совместные научные публикации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04721" y="7442080"/>
            <a:ext cx="11288607" cy="1210588"/>
          </a:xfrm>
          <a:prstGeom prst="rect">
            <a:avLst/>
          </a:prstGeom>
        </p:spPr>
        <p:txBody>
          <a:bodyPr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3863975">
              <a:defRPr sz="360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Совместные научно-исследовательские проекты (гранты РНФ-БРФФИ)</a:t>
            </a:r>
          </a:p>
        </p:txBody>
      </p:sp>
      <p:pic>
        <p:nvPicPr>
          <p:cNvPr id="15" name="t04.png" descr="t04.png">
            <a:extLst>
              <a:ext uri="{FF2B5EF4-FFF2-40B4-BE49-F238E27FC236}">
                <a16:creationId xmlns:a16="http://schemas.microsoft.com/office/drawing/2014/main" id="{0691F165-47AF-4A52-83AC-D506F28B74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6" t="21714" r="86821" b="63810"/>
          <a:stretch/>
        </p:blipFill>
        <p:spPr>
          <a:xfrm>
            <a:off x="303341" y="7337680"/>
            <a:ext cx="1431028" cy="143102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B3B97E-3D95-4646-A54D-FD9B495F2634}"/>
              </a:ext>
            </a:extLst>
          </p:cNvPr>
          <p:cNvSpPr txBox="1"/>
          <p:nvPr/>
        </p:nvSpPr>
        <p:spPr>
          <a:xfrm>
            <a:off x="12668251" y="10483741"/>
            <a:ext cx="11715749" cy="117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2800" spc="-100" dirty="0">
                <a:solidFill>
                  <a:srgbClr val="0A4073"/>
                </a:solidFill>
                <a:latin typeface="Montserrat SemiBold" panose="00000700000000000000" pitchFamily="2" charset="-52"/>
              </a:rPr>
              <a:t>В 2022 году поданы заявки на гранты РНФ-БРФФИ:</a:t>
            </a:r>
          </a:p>
          <a:p>
            <a:pPr algn="l">
              <a:lnSpc>
                <a:spcPct val="150000"/>
              </a:lnSpc>
            </a:pPr>
            <a:r>
              <a:rPr lang="ru-RU" sz="2800" spc="-100" dirty="0">
                <a:solidFill>
                  <a:srgbClr val="0A4073"/>
                </a:solidFill>
                <a:latin typeface="Montserrat SemiBold" panose="00000700000000000000" pitchFamily="2" charset="-52"/>
              </a:rPr>
              <a:t>- совместно с БГУ:                           - совместно с ГГУ им. </a:t>
            </a:r>
            <a:r>
              <a:rPr lang="ru-RU" sz="2800" spc="-100" dirty="0" err="1">
                <a:solidFill>
                  <a:srgbClr val="0A4073"/>
                </a:solidFill>
                <a:latin typeface="Montserrat SemiBold" panose="00000700000000000000" pitchFamily="2" charset="-52"/>
              </a:rPr>
              <a:t>Ф.Скорины</a:t>
            </a:r>
            <a:r>
              <a:rPr lang="ru-RU" sz="2800" spc="-100" dirty="0">
                <a:solidFill>
                  <a:srgbClr val="0A4073"/>
                </a:solidFill>
                <a:latin typeface="Montserrat SemiBold" panose="00000700000000000000" pitchFamily="2" charset="-52"/>
              </a:rPr>
              <a:t>:</a:t>
            </a:r>
            <a:endParaRPr kumimoji="0" lang="ru-RU" sz="2800" b="0" i="0" u="none" strike="noStrike" cap="none" spc="-100" normalizeH="0" dirty="0">
              <a:ln>
                <a:noFill/>
              </a:ln>
              <a:solidFill>
                <a:srgbClr val="0A4073"/>
              </a:solidFill>
              <a:effectLst/>
              <a:uFillTx/>
              <a:latin typeface="Montserrat SemiBold" panose="00000700000000000000" pitchFamily="2" charset="-52"/>
              <a:sym typeface="Helvetica Neue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217272" y="11934836"/>
            <a:ext cx="69884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algn="l" defTabSz="3863975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3 заявки в области физики </a:t>
            </a:r>
          </a:p>
          <a:p>
            <a:pPr marL="176213" indent="-176213" algn="l" defTabSz="3863975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1 заявка в области биомедицины</a:t>
            </a:r>
          </a:p>
          <a:p>
            <a:pPr marL="176213" indent="-176213" algn="l" defTabSz="3863975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1 заявка в области радиофизики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763065" y="11934836"/>
            <a:ext cx="5105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 algn="l" defTabSz="3863975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1 заявка в области химии</a:t>
            </a:r>
          </a:p>
          <a:p>
            <a:pPr algn="l" defTabSz="3863975"/>
            <a:r>
              <a:rPr lang="ru-RU" sz="28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3374" y="12499382"/>
            <a:ext cx="1847850" cy="1208803"/>
          </a:xfrm>
          <a:prstGeom prst="ellipse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5757" y="12452815"/>
            <a:ext cx="1847891" cy="11684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51815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-68959"/>
            <a:ext cx="24384000" cy="3504747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ru-RU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27604" y="4233376"/>
            <a:ext cx="21728791" cy="849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176213" indent="-176213" defTabSz="3863975">
              <a:spcBef>
                <a:spcPts val="0"/>
              </a:spcBef>
              <a:buFont typeface="Arial" panose="020B0604020202020204" pitchFamily="34" charset="0"/>
              <a:buChar char="•"/>
              <a:defRPr sz="2800">
                <a:solidFill>
                  <a:srgbClr val="0B53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ru-RU" sz="4000" dirty="0">
                <a:solidFill>
                  <a:srgbClr val="0A4073"/>
                </a:solidFill>
              </a:rPr>
              <a:t> Искусственный интеллект, математические модели, алгоритмы и  компьютерные технологии, технологии интеллектуализации общества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ru-RU" sz="4000" dirty="0">
                <a:solidFill>
                  <a:srgbClr val="0A4073"/>
                </a:solidFill>
              </a:rPr>
              <a:t> Биомедицинские технологии, фармацевтическая химия и молекулярная генетика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ru-RU" sz="4000" dirty="0">
                <a:solidFill>
                  <a:srgbClr val="0A4073"/>
                </a:solidFill>
              </a:rPr>
              <a:t> Новые транспортные и коммуникационные средства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ru-RU" sz="4000" dirty="0">
                <a:solidFill>
                  <a:srgbClr val="0A4073"/>
                </a:solidFill>
              </a:rPr>
              <a:t> Новые методы, материалы и устройства для преобразования, хранения и диссипации энергии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ru-RU" sz="4000" dirty="0">
                <a:solidFill>
                  <a:srgbClr val="0A4073"/>
                </a:solidFill>
              </a:rPr>
              <a:t> Новые компоненты для микро- нано- </a:t>
            </a:r>
            <a:r>
              <a:rPr lang="ru-RU" sz="4000" dirty="0" err="1">
                <a:solidFill>
                  <a:srgbClr val="0A4073"/>
                </a:solidFill>
              </a:rPr>
              <a:t>магнито</a:t>
            </a:r>
            <a:r>
              <a:rPr lang="ru-RU" sz="4000" dirty="0">
                <a:solidFill>
                  <a:srgbClr val="0A4073"/>
                </a:solidFill>
              </a:rPr>
              <a:t>- и оптоэлектроники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ru-RU" sz="4000" dirty="0">
                <a:solidFill>
                  <a:srgbClr val="0A4073"/>
                </a:solidFill>
              </a:rPr>
              <a:t> </a:t>
            </a:r>
            <a:r>
              <a:rPr lang="ru-RU" sz="4000" dirty="0" err="1">
                <a:solidFill>
                  <a:srgbClr val="0A4073"/>
                </a:solidFill>
              </a:rPr>
              <a:t>Нанотехнологии</a:t>
            </a:r>
            <a:r>
              <a:rPr lang="ru-RU" sz="4000" dirty="0">
                <a:solidFill>
                  <a:srgbClr val="0A4073"/>
                </a:solidFill>
              </a:rPr>
              <a:t> и аддитивные технологии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ru-RU" sz="4000" dirty="0">
                <a:solidFill>
                  <a:srgbClr val="0A4073"/>
                </a:solidFill>
              </a:rPr>
              <a:t> Лазерная физика, оптические и квантовые технологи</a:t>
            </a:r>
          </a:p>
          <a:p>
            <a:pPr>
              <a:lnSpc>
                <a:spcPct val="120000"/>
              </a:lnSpc>
            </a:pPr>
            <a:endParaRPr lang="ru-RU" sz="3600" dirty="0">
              <a:solidFill>
                <a:srgbClr val="0A4073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86281" y="1055033"/>
            <a:ext cx="19785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chemeClr val="lt1"/>
              </a:buClr>
              <a:buSzPts val="1800"/>
            </a:pPr>
            <a:r>
              <a:rPr lang="ru-RU" sz="5400" b="1" dirty="0">
                <a:solidFill>
                  <a:srgbClr val="F8FCFF"/>
                </a:solidFill>
                <a:latin typeface="Roboto"/>
                <a:ea typeface="Roboto"/>
                <a:cs typeface="Roboto"/>
                <a:sym typeface="Roboto"/>
              </a:rPr>
              <a:t>Перспективные направления научного сотрудничества</a:t>
            </a:r>
          </a:p>
        </p:txBody>
      </p:sp>
    </p:spTree>
    <p:extLst>
      <p:ext uri="{BB962C8B-B14F-4D97-AF65-F5344CB8AC3E}">
        <p14:creationId xmlns:p14="http://schemas.microsoft.com/office/powerpoint/2010/main" val="400357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0" y="-646941"/>
            <a:ext cx="24384000" cy="3504747"/>
          </a:xfrm>
          <a:prstGeom prst="rect">
            <a:avLst/>
          </a:prstGeom>
          <a:solidFill>
            <a:srgbClr val="0A4073"/>
          </a:solidFill>
          <a:ln w="12700" cap="flat">
            <a:solidFill>
              <a:srgbClr val="0A407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endParaRPr lang="ru-RU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C0D61-72DF-4B73-B796-6373121EC400}"/>
              </a:ext>
            </a:extLst>
          </p:cNvPr>
          <p:cNvSpPr txBox="1"/>
          <p:nvPr/>
        </p:nvSpPr>
        <p:spPr>
          <a:xfrm>
            <a:off x="1568080" y="707931"/>
            <a:ext cx="14849857" cy="969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1000"/>
              </a:spcBef>
            </a:pPr>
            <a:r>
              <a:rPr lang="ru-RU" sz="4800" dirty="0">
                <a:solidFill>
                  <a:srgbClr val="F8FCFF"/>
                </a:solidFill>
                <a:latin typeface="Montserrat ExtraBold" panose="00000900000000000000" pitchFamily="2" charset="-52"/>
              </a:rPr>
              <a:t>Молодежное сотрудничество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8080" y="3850974"/>
            <a:ext cx="10266304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3863975">
              <a:defRPr sz="360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defRPr>
            </a:lvl1pPr>
          </a:lstStyle>
          <a:p>
            <a:pPr algn="ctr"/>
            <a:r>
              <a:rPr lang="ru-RU" b="1" dirty="0"/>
              <a:t>Международный студенческий конгресс  «Разумный выбор»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65341" y="8824938"/>
            <a:ext cx="542672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3863975">
              <a:defRPr sz="360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defRPr>
            </a:lvl1pPr>
          </a:lstStyle>
          <a:p>
            <a:pPr algn="ctr"/>
            <a:r>
              <a:rPr lang="ru-RU" b="1" dirty="0"/>
              <a:t>Студенческий спорт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94920" y="10188066"/>
            <a:ext cx="9887480" cy="2862322"/>
          </a:xfrm>
          <a:prstGeom prst="rect">
            <a:avLst/>
          </a:prstGeom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3863975">
              <a:defRPr sz="360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defRPr>
            </a:lvl1pPr>
          </a:lstStyle>
          <a:p>
            <a:pPr algn="just"/>
            <a:r>
              <a:rPr lang="ru-RU" dirty="0">
                <a:solidFill>
                  <a:srgbClr val="52799C"/>
                </a:solidFill>
                <a:latin typeface="Arial" panose="020B0604020202020204" pitchFamily="34" charset="0"/>
              </a:rPr>
              <a:t>Международный конгресс «Ценности, традиции и новации современного спорта» (13-15 октября 2022, на базе Белорусского государственного университета физической культуры; ННГУ </a:t>
            </a:r>
            <a:r>
              <a:rPr lang="en-US" dirty="0">
                <a:solidFill>
                  <a:srgbClr val="52799C"/>
                </a:solidFill>
                <a:latin typeface="Arial" panose="020B0604020202020204" pitchFamily="34" charset="0"/>
              </a:rPr>
              <a:t>- </a:t>
            </a:r>
            <a:r>
              <a:rPr lang="ru-RU" dirty="0" err="1">
                <a:solidFill>
                  <a:srgbClr val="52799C"/>
                </a:solidFill>
                <a:latin typeface="Arial" panose="020B0604020202020204" pitchFamily="34" charset="0"/>
              </a:rPr>
              <a:t>соорганизатор</a:t>
            </a:r>
            <a:r>
              <a:rPr lang="ru-RU" dirty="0">
                <a:solidFill>
                  <a:srgbClr val="52799C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29" name="Picture 12" descr="http://foto.gasu.ru/images/phocagallery/2018/12/Kongres/thumbs/phoca_thumb_l_197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" t="11337" b="31029"/>
          <a:stretch/>
        </p:blipFill>
        <p:spPr bwMode="auto">
          <a:xfrm>
            <a:off x="495101" y="3946674"/>
            <a:ext cx="1932731" cy="11432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4384" y="4755339"/>
            <a:ext cx="12549616" cy="89606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TextBox 38"/>
          <p:cNvSpPr txBox="1"/>
          <p:nvPr/>
        </p:nvSpPr>
        <p:spPr>
          <a:xfrm>
            <a:off x="12743895" y="3558594"/>
            <a:ext cx="10730593" cy="829651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defTabSz="3863975">
              <a:defRPr sz="360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b="1" dirty="0"/>
              <a:t>Хор ННГУ – в числе 100 </a:t>
            </a:r>
            <a:r>
              <a:rPr lang="ru-RU" b="1" dirty="0">
                <a:solidFill>
                  <a:srgbClr val="054896"/>
                </a:solidFill>
              </a:rPr>
              <a:t>лучших</a:t>
            </a:r>
            <a:r>
              <a:rPr lang="ru-RU" b="1" dirty="0"/>
              <a:t> в мире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68080" y="5290811"/>
            <a:ext cx="10266304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176213" indent="-176213" algn="l" defTabSz="38639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527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Развитие командного духа и креативности</a:t>
            </a:r>
          </a:p>
          <a:p>
            <a:pPr marL="176213" indent="-176213" algn="l" defTabSz="38639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527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Конкурсный отбор участников</a:t>
            </a:r>
          </a:p>
          <a:p>
            <a:pPr marL="176213" indent="-176213" algn="l" defTabSz="38639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527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Поддержано </a:t>
            </a:r>
            <a:r>
              <a:rPr lang="ru-RU" sz="3600" dirty="0" err="1">
                <a:solidFill>
                  <a:srgbClr val="527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Росмолодёжью</a:t>
            </a:r>
            <a:endParaRPr lang="ru-RU" sz="3600" dirty="0">
              <a:solidFill>
                <a:srgbClr val="527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 algn="l" defTabSz="3863975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527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Проводится на Алтае (ноябрь-декабрь 2022)</a:t>
            </a:r>
          </a:p>
          <a:p>
            <a:pPr marL="176213" indent="-176213" algn="l" defTabSz="3863975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3600" dirty="0">
              <a:solidFill>
                <a:srgbClr val="0B53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24" y="8323589"/>
            <a:ext cx="1540108" cy="154408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788" y="8161001"/>
            <a:ext cx="1650452" cy="20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4851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EC0D61-72DF-4B73-B796-6373121EC400}"/>
              </a:ext>
            </a:extLst>
          </p:cNvPr>
          <p:cNvSpPr txBox="1"/>
          <p:nvPr/>
        </p:nvSpPr>
        <p:spPr>
          <a:xfrm>
            <a:off x="722716" y="312640"/>
            <a:ext cx="12848829" cy="24468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spcBef>
                <a:spcPts val="1000"/>
              </a:spcBef>
            </a:pPr>
            <a:r>
              <a:rPr lang="ru-RU" sz="4800" dirty="0">
                <a:solidFill>
                  <a:srgbClr val="0A4073"/>
                </a:solidFill>
                <a:latin typeface="Montserrat ExtraBold" panose="00000900000000000000" pitchFamily="2" charset="-52"/>
              </a:rPr>
              <a:t>Конкурс по молодёжному предпринимательству </a:t>
            </a:r>
            <a:br>
              <a:rPr lang="ru-RU" sz="4800" dirty="0">
                <a:solidFill>
                  <a:srgbClr val="0A4073"/>
                </a:solidFill>
                <a:latin typeface="Montserrat ExtraBold" panose="00000900000000000000" pitchFamily="2" charset="-52"/>
              </a:rPr>
            </a:br>
            <a:r>
              <a:rPr lang="ru-RU" sz="4800" dirty="0">
                <a:solidFill>
                  <a:srgbClr val="0A4073"/>
                </a:solidFill>
                <a:latin typeface="Montserrat ExtraBold" panose="00000900000000000000" pitchFamily="2" charset="-52"/>
              </a:rPr>
              <a:t>«</a:t>
            </a:r>
            <a:r>
              <a:rPr lang="ru-RU" sz="4800" dirty="0" err="1">
                <a:solidFill>
                  <a:srgbClr val="0A4073"/>
                </a:solidFill>
                <a:latin typeface="Montserrat ExtraBold" panose="00000900000000000000" pitchFamily="2" charset="-52"/>
              </a:rPr>
              <a:t>Инноград</a:t>
            </a:r>
            <a:r>
              <a:rPr lang="ru-RU" sz="4800" dirty="0">
                <a:solidFill>
                  <a:srgbClr val="0A4073"/>
                </a:solidFill>
                <a:latin typeface="Montserrat ExtraBold" panose="00000900000000000000" pitchFamily="2" charset="-52"/>
              </a:rPr>
              <a:t>: лифт в будущее»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78654" y="10333708"/>
            <a:ext cx="111928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863975"/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С 2021 года участниками конкурса стали студенты белорусских вузов (Белорусский национальный технический университет и Витебский государственный университет им. П.М. </a:t>
            </a:r>
            <a:r>
              <a:rPr lang="ru-RU" sz="3600" dirty="0" err="1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Машерова</a:t>
            </a:r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78653" y="7494336"/>
            <a:ext cx="111928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863975"/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Реальная возможность прокачать </a:t>
            </a:r>
            <a:r>
              <a:rPr lang="en-US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soft skills</a:t>
            </a:r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 и получить поддержку своих бизнес-проектов от индустриальных партнёров олимпиады</a:t>
            </a:r>
            <a:endParaRPr lang="ru-RU" sz="3600" dirty="0">
              <a:solidFill>
                <a:srgbClr val="0A4073"/>
              </a:solidFill>
              <a:latin typeface="Montserrat" panose="020B060402020202020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78653" y="3418740"/>
            <a:ext cx="111928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863975"/>
            <a:r>
              <a:rPr lang="ru-RU" sz="3600" dirty="0">
                <a:solidFill>
                  <a:srgbClr val="0A4073"/>
                </a:solidFill>
                <a:latin typeface="Montserrat" panose="020B0604020202020204" charset="-52"/>
                <a:cs typeface="Arial" panose="020B0604020202020204" pitchFamily="34" charset="0"/>
              </a:rPr>
              <a:t>Уникальный проект по молодёжному предпринимательству. Реализуется с 2014 года на базе онлайн-платформы, разработанной в ННГУ. Участие в олимпиаде приняли около 3000 человек из более чем 70 городов России и стран СНГ</a:t>
            </a:r>
          </a:p>
        </p:txBody>
      </p:sp>
      <p:pic>
        <p:nvPicPr>
          <p:cNvPr id="8" name="t14.png" descr="t14.png">
            <a:extLst>
              <a:ext uri="{FF2B5EF4-FFF2-40B4-BE49-F238E27FC236}">
                <a16:creationId xmlns:a16="http://schemas.microsoft.com/office/drawing/2014/main" id="{7586082F-A1C7-4DAA-A67A-9E77FBF26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4" t="70166" r="87437" b="20001"/>
          <a:stretch/>
        </p:blipFill>
        <p:spPr>
          <a:xfrm>
            <a:off x="694648" y="4551401"/>
            <a:ext cx="1190014" cy="1150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t14.png" descr="t14.png">
            <a:extLst>
              <a:ext uri="{FF2B5EF4-FFF2-40B4-BE49-F238E27FC236}">
                <a16:creationId xmlns:a16="http://schemas.microsoft.com/office/drawing/2014/main" id="{7586082F-A1C7-4DAA-A67A-9E77FBF26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2" t="57748" r="87767" b="32085"/>
          <a:stretch/>
        </p:blipFill>
        <p:spPr>
          <a:xfrm>
            <a:off x="722716" y="10717301"/>
            <a:ext cx="1273253" cy="1316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t04.png" descr="t04.png">
            <a:extLst>
              <a:ext uri="{FF2B5EF4-FFF2-40B4-BE49-F238E27FC236}">
                <a16:creationId xmlns:a16="http://schemas.microsoft.com/office/drawing/2014/main" id="{0691F165-47AF-4A52-83AC-D506F28B7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6" t="21714" r="86821" b="63810"/>
          <a:stretch/>
        </p:blipFill>
        <p:spPr>
          <a:xfrm>
            <a:off x="722716" y="7494336"/>
            <a:ext cx="1431028" cy="1431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9528" y="7198670"/>
            <a:ext cx="9475343" cy="631442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9528" y="850464"/>
            <a:ext cx="9475343" cy="631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219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5855</TotalTime>
  <Words>1566</Words>
  <Application>Microsoft Office PowerPoint</Application>
  <PresentationFormat>Произвольный</PresentationFormat>
  <Paragraphs>349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Montserrat SemiBold</vt:lpstr>
      <vt:lpstr>Roboto</vt:lpstr>
      <vt:lpstr>Montserrat</vt:lpstr>
      <vt:lpstr>Arial</vt:lpstr>
      <vt:lpstr>Montserrat ExtraBold</vt:lpstr>
      <vt:lpstr>Helvetica Neue</vt:lpstr>
      <vt:lpstr>Helvetica Neue Medium</vt:lpstr>
      <vt:lpstr>Calibri</vt:lpstr>
      <vt:lpstr>21_BasicWhite</vt:lpstr>
      <vt:lpstr>22_BasicWhite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Evgeny Bulanov</dc:creator>
  <cp:lastModifiedBy>Татарко К.И.</cp:lastModifiedBy>
  <cp:revision>120</cp:revision>
  <cp:lastPrinted>2022-06-27T11:17:16Z</cp:lastPrinted>
  <dcterms:modified xsi:type="dcterms:W3CDTF">2022-07-05T07:46:40Z</dcterms:modified>
</cp:coreProperties>
</file>