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8" r:id="rId3"/>
    <p:sldId id="266" r:id="rId4"/>
    <p:sldId id="270" r:id="rId5"/>
    <p:sldId id="271" r:id="rId6"/>
    <p:sldId id="267" r:id="rId7"/>
    <p:sldId id="269" r:id="rId8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6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t" anchorCtr="0" compatLnSpc="1">
            <a:prstTxWarp prst="textNoShape">
              <a:avLst/>
            </a:prstTxWarp>
          </a:bodyPr>
          <a:lstStyle>
            <a:lvl1pPr defTabSz="914378"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0294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t" anchorCtr="0" compatLnSpc="1">
            <a:prstTxWarp prst="textNoShape">
              <a:avLst/>
            </a:prstTxWarp>
          </a:bodyPr>
          <a:lstStyle>
            <a:lvl1pPr algn="r" defTabSz="914378">
              <a:defRPr sz="1200">
                <a:latin typeface="Calibri" pitchFamily="34" charset="0"/>
              </a:defRPr>
            </a:lvl1pPr>
          </a:lstStyle>
          <a:p>
            <a:fld id="{064A0935-39E8-478D-BCCA-A7F552DED84D}" type="datetimeFigureOut">
              <a:rPr lang="ru-RU"/>
              <a:pPr/>
              <a:t>05.07.2022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64" y="4777782"/>
            <a:ext cx="5438748" cy="3909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9305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b" anchorCtr="0" compatLnSpc="1">
            <a:prstTxWarp prst="textNoShape">
              <a:avLst/>
            </a:prstTxWarp>
          </a:bodyPr>
          <a:lstStyle>
            <a:lvl1pPr defTabSz="914378"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0294" y="9429305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2" tIns="45721" rIns="91442" bIns="45721" numCol="1" anchor="b" anchorCtr="0" compatLnSpc="1">
            <a:prstTxWarp prst="textNoShape">
              <a:avLst/>
            </a:prstTxWarp>
          </a:bodyPr>
          <a:lstStyle>
            <a:lvl1pPr algn="r" defTabSz="914378">
              <a:defRPr sz="1200">
                <a:latin typeface="Calibri" pitchFamily="34" charset="0"/>
              </a:defRPr>
            </a:lvl1pPr>
          </a:lstStyle>
          <a:p>
            <a:fld id="{7FEE64ED-CABE-4E6F-816E-4894C0842E9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34480D-A413-4126-8EC1-A7E055CFA154}" type="slidenum">
              <a:rPr lang="ru-RU" altLang="ru-RU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816E2-12EC-41D0-BA08-860F7F986B91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7F1F6-0E72-4806-ABF1-5DCEDD5229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6CE79-21AE-40EF-89CB-CD2F1409BFA3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704CE-97DB-4439-954A-6A89E5B33C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490D-404F-4DE3-B4EC-A622F096EFD6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67C41-CA41-4A31-99E9-F5CBE9C858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4F042-94D4-4715-9CB0-59CAB21D81DE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7CE75-ADBE-4EB6-8CF6-043997556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E3988-E823-4B6D-B9FA-15F2B46166F4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0CD0C-1C30-466F-B8F7-FF64C3A61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1F6B9-ACDD-4475-9BAC-DB4C2FFF59C9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4152F-B9E0-45F4-89C4-F5BF77F2C0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68BD0-A652-47E5-B0A9-D565259097B6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60AB5-19C7-4A70-A177-F181C94BD6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641C2-5499-40E7-8D0A-B3B722C1B6FE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59B31-0CCA-431B-A07A-07EB038DA0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FAC57-AD1A-45BD-B99E-FFB9B1ABE8AF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1A96-1721-494C-AD23-0658CC7925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998D2-950C-408F-822F-971A4B4938DF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990D4-0377-4288-BBBB-0F984E137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F169B-096E-4A09-B554-5C417A47A87A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39A12-3A84-4FA9-99A2-B0DA7BF7BB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80AF81-2FC5-4D64-8071-79B1943398A0}" type="datetimeFigureOut">
              <a:rPr lang="ru-RU"/>
              <a:pPr>
                <a:defRPr/>
              </a:pPr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FF4306-870E-4550-86DA-E9761D3D59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5"/>
          <p:cNvSpPr txBox="1">
            <a:spLocks noChangeArrowheads="1"/>
          </p:cNvSpPr>
          <p:nvPr/>
        </p:nvSpPr>
        <p:spPr bwMode="auto">
          <a:xfrm>
            <a:off x="1644650" y="274638"/>
            <a:ext cx="45497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Century Gothic" pitchFamily="34" charset="0"/>
              </a:rPr>
              <a:t>БЕЛГОРОДСКИЙ ГОСУДАРСТВЕННЫЙ </a:t>
            </a:r>
          </a:p>
          <a:p>
            <a:r>
              <a:rPr lang="ru-RU">
                <a:solidFill>
                  <a:schemeClr val="bg1"/>
                </a:solidFill>
                <a:latin typeface="Century Gothic" pitchFamily="34" charset="0"/>
              </a:rPr>
              <a:t>ТЕХНОЛОГИЧЕСКИЙ УНИВЕРСИТЕТ</a:t>
            </a:r>
          </a:p>
          <a:p>
            <a:r>
              <a:rPr lang="ru-RU">
                <a:solidFill>
                  <a:schemeClr val="bg1"/>
                </a:solidFill>
                <a:latin typeface="Century Gothic" pitchFamily="34" charset="0"/>
              </a:rPr>
              <a:t>им. В.Г. Шухова </a:t>
            </a:r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4792663" y="6176963"/>
            <a:ext cx="1690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latin typeface="Calibri" pitchFamily="34" charset="0"/>
              </a:rPr>
              <a:t>Белгород, 2022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06413" y="269875"/>
            <a:ext cx="2857501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Прямоугольник 1"/>
          <p:cNvSpPr>
            <a:spLocks noChangeArrowheads="1"/>
          </p:cNvSpPr>
          <p:nvPr/>
        </p:nvSpPr>
        <p:spPr bwMode="auto">
          <a:xfrm>
            <a:off x="2055813" y="2473325"/>
            <a:ext cx="75263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</a:rPr>
              <a:t>О реализации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</a:rPr>
              <a:t>научно-технических проектов и программ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</a:rPr>
              <a:t>в целях обеспечения </a:t>
            </a:r>
            <a:r>
              <a:rPr lang="ru-RU" sz="2400" b="1" dirty="0" err="1">
                <a:solidFill>
                  <a:schemeClr val="bg1"/>
                </a:solidFill>
                <a:latin typeface="Century Gothic" pitchFamily="34" charset="0"/>
              </a:rPr>
              <a:t>импортозамещения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</a:rPr>
              <a:t> и укрепления технологической безопасности</a:t>
            </a:r>
          </a:p>
        </p:txBody>
      </p:sp>
      <p:sp>
        <p:nvSpPr>
          <p:cNvPr id="14342" name="TextBox 2"/>
          <p:cNvSpPr txBox="1">
            <a:spLocks noChangeArrowheads="1"/>
          </p:cNvSpPr>
          <p:nvPr/>
        </p:nvSpPr>
        <p:spPr bwMode="auto">
          <a:xfrm>
            <a:off x="1644650" y="1176338"/>
            <a:ext cx="1565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entury Gothic" pitchFamily="34" charset="0"/>
              </a:rPr>
              <a:t>www.bstu.ru</a:t>
            </a:r>
            <a:endParaRPr lang="ru-RU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4343" name="Прямоугольник 6"/>
          <p:cNvSpPr>
            <a:spLocks noChangeArrowheads="1"/>
          </p:cNvSpPr>
          <p:nvPr/>
        </p:nvSpPr>
        <p:spPr bwMode="auto">
          <a:xfrm>
            <a:off x="7024688" y="4786313"/>
            <a:ext cx="42529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Century Gothic" pitchFamily="34" charset="0"/>
              </a:rPr>
              <a:t>Проректор по международной деятельности</a:t>
            </a:r>
          </a:p>
          <a:p>
            <a:pPr algn="ctr"/>
            <a:r>
              <a:rPr lang="ru-RU" sz="2000" b="1">
                <a:solidFill>
                  <a:schemeClr val="bg1"/>
                </a:solidFill>
                <a:latin typeface="Century Gothic" pitchFamily="34" charset="0"/>
              </a:rPr>
              <a:t>Лесовик Руслан Валерьевич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58"/>
          <p:cNvSpPr/>
          <p:nvPr/>
        </p:nvSpPr>
        <p:spPr>
          <a:xfrm>
            <a:off x="0" y="0"/>
            <a:ext cx="12192000" cy="9382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entury Gothic" panose="020B0502020202020204" pitchFamily="34" charset="0"/>
              </a:rPr>
              <a:t> </a:t>
            </a:r>
            <a:r>
              <a:rPr lang="ru-RU" b="1" cap="all" dirty="0">
                <a:latin typeface="Century Gothic" panose="020B0502020202020204" pitchFamily="34" charset="0"/>
              </a:rPr>
              <a:t>БГТУ ИМ. В.Г. ШУХОВА СЕГОДНЯ</a:t>
            </a:r>
          </a:p>
        </p:txBody>
      </p:sp>
      <p:sp>
        <p:nvSpPr>
          <p:cNvPr id="15362" name="TextBox 62"/>
          <p:cNvSpPr txBox="1">
            <a:spLocks noChangeArrowheads="1"/>
          </p:cNvSpPr>
          <p:nvPr/>
        </p:nvSpPr>
        <p:spPr bwMode="auto">
          <a:xfrm>
            <a:off x="9582150" y="200025"/>
            <a:ext cx="26098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000">
                <a:solidFill>
                  <a:schemeClr val="bg1"/>
                </a:solidFill>
                <a:latin typeface="Century Gothic" pitchFamily="34" charset="0"/>
              </a:rPr>
              <a:t>БЕЛГОРОДСКИЙ ГОСУДАРСТВЕННЫЙ </a:t>
            </a:r>
          </a:p>
          <a:p>
            <a:pPr algn="ctr"/>
            <a:r>
              <a:rPr lang="ru-RU" sz="1000">
                <a:solidFill>
                  <a:schemeClr val="bg1"/>
                </a:solidFill>
                <a:latin typeface="Century Gothic" pitchFamily="34" charset="0"/>
              </a:rPr>
              <a:t>ТЕХНОЛОГИЧЕСКИЙ УНИВЕРСИТЕТ</a:t>
            </a:r>
          </a:p>
          <a:p>
            <a:pPr algn="ctr"/>
            <a:r>
              <a:rPr lang="ru-RU" sz="1000">
                <a:solidFill>
                  <a:schemeClr val="bg1"/>
                </a:solidFill>
                <a:latin typeface="Century Gothic" pitchFamily="34" charset="0"/>
              </a:rPr>
              <a:t>им. В.Г. Шухова </a:t>
            </a:r>
            <a:endParaRPr lang="en-US" sz="100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32800" y="131763"/>
            <a:ext cx="151923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Box 9"/>
          <p:cNvSpPr txBox="1">
            <a:spLocks noChangeArrowheads="1"/>
          </p:cNvSpPr>
          <p:nvPr/>
        </p:nvSpPr>
        <p:spPr bwMode="auto">
          <a:xfrm>
            <a:off x="5627688" y="4633913"/>
            <a:ext cx="1565275" cy="912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Топ-50 вузов в сфере «Технические, естественно-научные направления и точные науки» ЭкспертРА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39349" y="4773149"/>
            <a:ext cx="384043" cy="18260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67" dirty="0">
                <a:solidFill>
                  <a:srgbClr val="002060"/>
                </a:solidFill>
              </a:rPr>
              <a:t>Российское  и международное признание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70643" y="2468893"/>
            <a:ext cx="384043" cy="18260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</a:rPr>
              <a:t>Кадры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586013" y="2468893"/>
            <a:ext cx="384043" cy="18260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</a:rPr>
              <a:t>Структура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420695" y="2468893"/>
            <a:ext cx="384043" cy="18260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67" b="1" dirty="0">
                <a:solidFill>
                  <a:srgbClr val="002060"/>
                </a:solidFill>
              </a:rPr>
              <a:t>В БГТУ реализуется</a:t>
            </a:r>
            <a:r>
              <a:rPr lang="ru-RU" sz="1467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6438" y="2444750"/>
            <a:ext cx="2278062" cy="1570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+330 аспирантов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   12 докторантов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 662 НПР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 414 кандидатов наук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   84 доктора наук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   61 профессор ВАК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83038" y="2393950"/>
            <a:ext cx="3565525" cy="2349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 3 филиала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10 институтов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  1 Колледж высоких технологий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43 кафедры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39 НИЛ и научных центров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35 научных школ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 5 общежитий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 8 учебно-лабораторных корпусов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67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93038" y="2463800"/>
            <a:ext cx="4386262" cy="2349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319 образовательных программ высшего образования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40 направлений подготовки бакалавров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28 направлений подготовки магистров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11 направлений подготовки специалистов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15 направлений подготовки в аспирантуре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 3 направления подготовки СПО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67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pic>
        <p:nvPicPr>
          <p:cNvPr id="15372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4213" y="1341438"/>
            <a:ext cx="9112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Рисунок 2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2038" y="1282700"/>
            <a:ext cx="14287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58950" y="1497013"/>
            <a:ext cx="2071688" cy="6667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67" b="1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+1</a:t>
            </a:r>
            <a:r>
              <a:rPr lang="en-US" sz="1867" b="1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6</a:t>
            </a:r>
            <a:r>
              <a:rPr lang="ru-RU" sz="1867" b="1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000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студентов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67" b="1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68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субъектов РФ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70463" y="1509371"/>
            <a:ext cx="3546475" cy="6669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67" b="1" dirty="0">
                <a:solidFill>
                  <a:srgbClr val="002060"/>
                </a:solidFill>
                <a:latin typeface="Arial" panose="020B0604020202020204" pitchFamily="34" charset="0"/>
              </a:rPr>
              <a:t>&gt;2100</a:t>
            </a:r>
            <a:r>
              <a:rPr lang="ru-RU" sz="1867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иностранных учащихся из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67" b="1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87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стран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334500" y="1046163"/>
            <a:ext cx="2617788" cy="1241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67" b="1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12258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бакалавров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67" b="1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1700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магистров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67" b="1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1600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специалистов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67" b="1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330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+mn-cs"/>
              </a:rPr>
              <a:t> аспирантов</a:t>
            </a:r>
          </a:p>
        </p:txBody>
      </p:sp>
      <p:pic>
        <p:nvPicPr>
          <p:cNvPr id="15377" name="Рисунок 2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813" y="1322388"/>
            <a:ext cx="1360487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9" name="TextBox 7"/>
          <p:cNvSpPr txBox="1">
            <a:spLocks noChangeArrowheads="1"/>
          </p:cNvSpPr>
          <p:nvPr/>
        </p:nvSpPr>
        <p:spPr bwMode="auto">
          <a:xfrm>
            <a:off x="831850" y="4649788"/>
            <a:ext cx="1617663" cy="11191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Топ-100  Национальный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рейтинг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университетов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Интерфакс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>
              <a:solidFill>
                <a:srgbClr val="002060"/>
              </a:solidFill>
            </a:endParaRPr>
          </a:p>
        </p:txBody>
      </p:sp>
      <p:sp>
        <p:nvSpPr>
          <p:cNvPr id="10" name="Кольцо 9"/>
          <p:cNvSpPr/>
          <p:nvPr/>
        </p:nvSpPr>
        <p:spPr>
          <a:xfrm>
            <a:off x="1119188" y="5430838"/>
            <a:ext cx="385762" cy="3810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246188" y="5549900"/>
            <a:ext cx="131762" cy="1444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41" name="Кольцо 40"/>
          <p:cNvSpPr/>
          <p:nvPr/>
        </p:nvSpPr>
        <p:spPr>
          <a:xfrm>
            <a:off x="1898650" y="5529263"/>
            <a:ext cx="382588" cy="3810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2024063" y="5646738"/>
            <a:ext cx="133350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44" name="Кольцо 43"/>
          <p:cNvSpPr/>
          <p:nvPr/>
        </p:nvSpPr>
        <p:spPr>
          <a:xfrm>
            <a:off x="2719388" y="5111750"/>
            <a:ext cx="385762" cy="3810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2846388" y="5230813"/>
            <a:ext cx="131762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46" name="Кольцо 45"/>
          <p:cNvSpPr/>
          <p:nvPr/>
        </p:nvSpPr>
        <p:spPr>
          <a:xfrm>
            <a:off x="3811588" y="5257800"/>
            <a:ext cx="384175" cy="3810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3938588" y="5372100"/>
            <a:ext cx="131762" cy="1444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3098" name="TextBox 13"/>
          <p:cNvSpPr txBox="1">
            <a:spLocks noChangeArrowheads="1"/>
          </p:cNvSpPr>
          <p:nvPr/>
        </p:nvSpPr>
        <p:spPr bwMode="auto">
          <a:xfrm>
            <a:off x="1509713" y="5938838"/>
            <a:ext cx="1403350" cy="7905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Топ-50 в номинации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Исследования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>
              <a:solidFill>
                <a:srgbClr val="002060"/>
              </a:solidFill>
            </a:endParaRPr>
          </a:p>
        </p:txBody>
      </p:sp>
      <p:sp>
        <p:nvSpPr>
          <p:cNvPr id="3099" name="TextBox 22"/>
          <p:cNvSpPr txBox="1">
            <a:spLocks noChangeArrowheads="1"/>
          </p:cNvSpPr>
          <p:nvPr/>
        </p:nvSpPr>
        <p:spPr bwMode="auto">
          <a:xfrm>
            <a:off x="2527300" y="5599113"/>
            <a:ext cx="1374775" cy="7889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Топ-20 в номинации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 Инновации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>
              <a:solidFill>
                <a:srgbClr val="002060"/>
              </a:solidFill>
            </a:endParaRPr>
          </a:p>
        </p:txBody>
      </p:sp>
      <p:sp>
        <p:nvSpPr>
          <p:cNvPr id="3100" name="TextBox 23"/>
          <p:cNvSpPr txBox="1">
            <a:spLocks noChangeArrowheads="1"/>
          </p:cNvSpPr>
          <p:nvPr/>
        </p:nvSpPr>
        <p:spPr bwMode="auto">
          <a:xfrm>
            <a:off x="3290888" y="4646613"/>
            <a:ext cx="1893887" cy="7889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Топ-100 лучших вузов России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 ЭкспертРА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>
              <a:solidFill>
                <a:srgbClr val="002060"/>
              </a:solidFill>
            </a:endParaRPr>
          </a:p>
        </p:txBody>
      </p:sp>
      <p:sp>
        <p:nvSpPr>
          <p:cNvPr id="3101" name="TextBox 26"/>
          <p:cNvSpPr txBox="1">
            <a:spLocks noChangeArrowheads="1"/>
          </p:cNvSpPr>
          <p:nvPr/>
        </p:nvSpPr>
        <p:spPr bwMode="auto">
          <a:xfrm>
            <a:off x="4462463" y="5670550"/>
            <a:ext cx="1476375" cy="9540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Топ-50 вузов в сфере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изобретательской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активности ЭкспертРА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>
              <a:solidFill>
                <a:srgbClr val="002060"/>
              </a:solidFill>
            </a:endParaRPr>
          </a:p>
        </p:txBody>
      </p:sp>
      <p:sp>
        <p:nvSpPr>
          <p:cNvPr id="53" name="Кольцо 52"/>
          <p:cNvSpPr/>
          <p:nvPr/>
        </p:nvSpPr>
        <p:spPr>
          <a:xfrm>
            <a:off x="4838700" y="5138738"/>
            <a:ext cx="385763" cy="3810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4970463" y="5257800"/>
            <a:ext cx="130175" cy="1444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55" name="Кольцо 54"/>
          <p:cNvSpPr/>
          <p:nvPr/>
        </p:nvSpPr>
        <p:spPr>
          <a:xfrm>
            <a:off x="6081713" y="5626100"/>
            <a:ext cx="382587" cy="379413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6205538" y="5741988"/>
            <a:ext cx="133350" cy="146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57" name="Кольцо 56"/>
          <p:cNvSpPr/>
          <p:nvPr/>
        </p:nvSpPr>
        <p:spPr>
          <a:xfrm>
            <a:off x="7212013" y="5384800"/>
            <a:ext cx="384175" cy="379413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7339013" y="5500688"/>
            <a:ext cx="130175" cy="146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3108" name="TextBox 58"/>
          <p:cNvSpPr txBox="1">
            <a:spLocks noChangeArrowheads="1"/>
          </p:cNvSpPr>
          <p:nvPr/>
        </p:nvSpPr>
        <p:spPr bwMode="auto">
          <a:xfrm>
            <a:off x="6815138" y="5846763"/>
            <a:ext cx="1558925" cy="9540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Топ-100  </a:t>
            </a:r>
            <a:r>
              <a:rPr lang="en-US" altLang="ru-RU" sz="1067">
                <a:solidFill>
                  <a:srgbClr val="002060"/>
                </a:solidFill>
              </a:rPr>
              <a:t>QS EECA</a:t>
            </a:r>
            <a:endParaRPr lang="ru-RU" altLang="ru-RU" sz="1067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Развивающиеся страны</a:t>
            </a:r>
            <a:endParaRPr lang="en-US" altLang="ru-RU" sz="1067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1067">
                <a:solidFill>
                  <a:srgbClr val="002060"/>
                </a:solidFill>
              </a:rPr>
              <a:t>(</a:t>
            </a:r>
            <a:r>
              <a:rPr lang="ru-RU" altLang="ru-RU" sz="1067">
                <a:solidFill>
                  <a:srgbClr val="002060"/>
                </a:solidFill>
              </a:rPr>
              <a:t>вузы России</a:t>
            </a:r>
            <a:r>
              <a:rPr lang="en-US" altLang="ru-RU" sz="1067">
                <a:solidFill>
                  <a:srgbClr val="002060"/>
                </a:solidFill>
              </a:rPr>
              <a:t>)</a:t>
            </a:r>
            <a:endParaRPr lang="ru-RU" altLang="ru-RU" sz="1067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>
              <a:solidFill>
                <a:srgbClr val="002060"/>
              </a:solidFill>
            </a:endParaRPr>
          </a:p>
        </p:txBody>
      </p:sp>
      <p:sp>
        <p:nvSpPr>
          <p:cNvPr id="61" name="Кольцо 60"/>
          <p:cNvSpPr/>
          <p:nvPr/>
        </p:nvSpPr>
        <p:spPr>
          <a:xfrm>
            <a:off x="8189913" y="5245100"/>
            <a:ext cx="384175" cy="3810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8316913" y="5364163"/>
            <a:ext cx="1301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3111" name="TextBox 62"/>
          <p:cNvSpPr txBox="1">
            <a:spLocks noChangeArrowheads="1"/>
          </p:cNvSpPr>
          <p:nvPr/>
        </p:nvSpPr>
        <p:spPr bwMode="auto">
          <a:xfrm>
            <a:off x="7804150" y="4652963"/>
            <a:ext cx="1208088" cy="7889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Топ-100  </a:t>
            </a:r>
            <a:r>
              <a:rPr lang="en-US" altLang="ru-RU" sz="1067">
                <a:solidFill>
                  <a:srgbClr val="002060"/>
                </a:solidFill>
              </a:rPr>
              <a:t>QS BRICS</a:t>
            </a:r>
            <a:endParaRPr lang="ru-RU" altLang="ru-RU" sz="1067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1067">
                <a:solidFill>
                  <a:srgbClr val="002060"/>
                </a:solidFill>
              </a:rPr>
              <a:t>(</a:t>
            </a:r>
            <a:r>
              <a:rPr lang="ru-RU" altLang="ru-RU" sz="1067">
                <a:solidFill>
                  <a:srgbClr val="002060"/>
                </a:solidFill>
              </a:rPr>
              <a:t>вузы России</a:t>
            </a:r>
            <a:r>
              <a:rPr lang="en-US" altLang="ru-RU" sz="1067">
                <a:solidFill>
                  <a:srgbClr val="002060"/>
                </a:solidFill>
              </a:rPr>
              <a:t>)</a:t>
            </a:r>
            <a:endParaRPr lang="ru-RU" altLang="ru-RU" sz="1067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>
              <a:solidFill>
                <a:srgbClr val="002060"/>
              </a:solidFill>
            </a:endParaRPr>
          </a:p>
        </p:txBody>
      </p:sp>
      <p:sp>
        <p:nvSpPr>
          <p:cNvPr id="3112" name="TextBox 27"/>
          <p:cNvSpPr txBox="1">
            <a:spLocks noChangeArrowheads="1"/>
          </p:cNvSpPr>
          <p:nvPr/>
        </p:nvSpPr>
        <p:spPr bwMode="auto">
          <a:xfrm>
            <a:off x="2501900" y="4859338"/>
            <a:ext cx="833438" cy="2984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1333" b="1">
                <a:solidFill>
                  <a:srgbClr val="002060"/>
                </a:solidFill>
              </a:rPr>
              <a:t>12 </a:t>
            </a:r>
            <a:r>
              <a:rPr lang="ru-RU" altLang="ru-RU" sz="1333" b="1">
                <a:solidFill>
                  <a:srgbClr val="002060"/>
                </a:solidFill>
              </a:rPr>
              <a:t>место</a:t>
            </a:r>
          </a:p>
        </p:txBody>
      </p:sp>
      <p:sp>
        <p:nvSpPr>
          <p:cNvPr id="3113" name="TextBox 64"/>
          <p:cNvSpPr txBox="1">
            <a:spLocks noChangeArrowheads="1"/>
          </p:cNvSpPr>
          <p:nvPr/>
        </p:nvSpPr>
        <p:spPr bwMode="auto">
          <a:xfrm>
            <a:off x="3625850" y="5003800"/>
            <a:ext cx="833438" cy="2968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333" b="1">
                <a:solidFill>
                  <a:srgbClr val="002060"/>
                </a:solidFill>
              </a:rPr>
              <a:t>55</a:t>
            </a:r>
            <a:r>
              <a:rPr lang="en-US" altLang="ru-RU" sz="1333" b="1">
                <a:solidFill>
                  <a:srgbClr val="002060"/>
                </a:solidFill>
              </a:rPr>
              <a:t> </a:t>
            </a:r>
            <a:r>
              <a:rPr lang="ru-RU" altLang="ru-RU" sz="1333" b="1">
                <a:solidFill>
                  <a:srgbClr val="002060"/>
                </a:solidFill>
              </a:rPr>
              <a:t>место</a:t>
            </a:r>
          </a:p>
        </p:txBody>
      </p:sp>
      <p:sp>
        <p:nvSpPr>
          <p:cNvPr id="3114" name="TextBox 65"/>
          <p:cNvSpPr txBox="1">
            <a:spLocks noChangeArrowheads="1"/>
          </p:cNvSpPr>
          <p:nvPr/>
        </p:nvSpPr>
        <p:spPr bwMode="auto">
          <a:xfrm>
            <a:off x="8032750" y="5014913"/>
            <a:ext cx="833438" cy="2968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333" b="1">
                <a:solidFill>
                  <a:srgbClr val="002060"/>
                </a:solidFill>
              </a:rPr>
              <a:t>54</a:t>
            </a:r>
            <a:r>
              <a:rPr lang="en-US" altLang="ru-RU" sz="1333" b="1">
                <a:solidFill>
                  <a:srgbClr val="002060"/>
                </a:solidFill>
              </a:rPr>
              <a:t> </a:t>
            </a:r>
            <a:r>
              <a:rPr lang="ru-RU" altLang="ru-RU" sz="1333" b="1">
                <a:solidFill>
                  <a:srgbClr val="002060"/>
                </a:solidFill>
              </a:rPr>
              <a:t>место</a:t>
            </a:r>
          </a:p>
        </p:txBody>
      </p:sp>
      <p:sp>
        <p:nvSpPr>
          <p:cNvPr id="3115" name="TextBox 66"/>
          <p:cNvSpPr txBox="1">
            <a:spLocks noChangeArrowheads="1"/>
          </p:cNvSpPr>
          <p:nvPr/>
        </p:nvSpPr>
        <p:spPr bwMode="auto">
          <a:xfrm>
            <a:off x="6996113" y="5167313"/>
            <a:ext cx="833437" cy="2968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333" b="1">
                <a:solidFill>
                  <a:srgbClr val="002060"/>
                </a:solidFill>
              </a:rPr>
              <a:t>77</a:t>
            </a:r>
            <a:r>
              <a:rPr lang="en-US" altLang="ru-RU" sz="1333" b="1">
                <a:solidFill>
                  <a:srgbClr val="002060"/>
                </a:solidFill>
              </a:rPr>
              <a:t> </a:t>
            </a:r>
            <a:r>
              <a:rPr lang="ru-RU" altLang="ru-RU" sz="1333" b="1">
                <a:solidFill>
                  <a:srgbClr val="002060"/>
                </a:solidFill>
              </a:rPr>
              <a:t>место</a:t>
            </a:r>
          </a:p>
        </p:txBody>
      </p:sp>
      <p:sp>
        <p:nvSpPr>
          <p:cNvPr id="68" name="Кольцо 67"/>
          <p:cNvSpPr/>
          <p:nvPr/>
        </p:nvSpPr>
        <p:spPr>
          <a:xfrm>
            <a:off x="9418638" y="5516563"/>
            <a:ext cx="385762" cy="3810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9545638" y="5634038"/>
            <a:ext cx="131762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70" name="Кольцо 69"/>
          <p:cNvSpPr/>
          <p:nvPr/>
        </p:nvSpPr>
        <p:spPr>
          <a:xfrm>
            <a:off x="10388600" y="5010150"/>
            <a:ext cx="382588" cy="3810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10514013" y="5129213"/>
            <a:ext cx="133350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rgbClr val="002060"/>
              </a:solidFill>
            </a:endParaRPr>
          </a:p>
        </p:txBody>
      </p:sp>
      <p:sp>
        <p:nvSpPr>
          <p:cNvPr id="3120" name="TextBox 71"/>
          <p:cNvSpPr txBox="1">
            <a:spLocks noChangeArrowheads="1"/>
          </p:cNvSpPr>
          <p:nvPr/>
        </p:nvSpPr>
        <p:spPr bwMode="auto">
          <a:xfrm>
            <a:off x="9010650" y="5818188"/>
            <a:ext cx="2503488" cy="7905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Топ-100  </a:t>
            </a:r>
            <a:r>
              <a:rPr lang="en-US" altLang="ru-RU" sz="1067">
                <a:solidFill>
                  <a:srgbClr val="002060"/>
                </a:solidFill>
              </a:rPr>
              <a:t>RANKING WEB OF UNIVERCITIES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1067">
                <a:solidFill>
                  <a:srgbClr val="002060"/>
                </a:solidFill>
              </a:rPr>
              <a:t>Webometrics (</a:t>
            </a:r>
            <a:r>
              <a:rPr lang="ru-RU" altLang="ru-RU" sz="1067">
                <a:solidFill>
                  <a:srgbClr val="002060"/>
                </a:solidFill>
              </a:rPr>
              <a:t>вузы России</a:t>
            </a:r>
            <a:r>
              <a:rPr lang="en-US" altLang="ru-RU" sz="1067">
                <a:solidFill>
                  <a:srgbClr val="002060"/>
                </a:solidFill>
              </a:rPr>
              <a:t>)</a:t>
            </a:r>
            <a:endParaRPr lang="ru-RU" altLang="ru-RU" sz="1067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>
              <a:solidFill>
                <a:srgbClr val="002060"/>
              </a:solidFill>
            </a:endParaRPr>
          </a:p>
        </p:txBody>
      </p:sp>
      <p:sp>
        <p:nvSpPr>
          <p:cNvPr id="3121" name="TextBox 72"/>
          <p:cNvSpPr txBox="1">
            <a:spLocks noChangeArrowheads="1"/>
          </p:cNvSpPr>
          <p:nvPr/>
        </p:nvSpPr>
        <p:spPr bwMode="auto">
          <a:xfrm>
            <a:off x="9213850" y="5257800"/>
            <a:ext cx="833438" cy="2968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1333" b="1">
                <a:solidFill>
                  <a:srgbClr val="002060"/>
                </a:solidFill>
              </a:rPr>
              <a:t>73 </a:t>
            </a:r>
            <a:r>
              <a:rPr lang="ru-RU" altLang="ru-RU" sz="1333" b="1">
                <a:solidFill>
                  <a:srgbClr val="002060"/>
                </a:solidFill>
              </a:rPr>
              <a:t>место</a:t>
            </a:r>
          </a:p>
        </p:txBody>
      </p:sp>
      <p:sp>
        <p:nvSpPr>
          <p:cNvPr id="3122" name="TextBox 73"/>
          <p:cNvSpPr txBox="1">
            <a:spLocks noChangeArrowheads="1"/>
          </p:cNvSpPr>
          <p:nvPr/>
        </p:nvSpPr>
        <p:spPr bwMode="auto">
          <a:xfrm>
            <a:off x="9745663" y="4627563"/>
            <a:ext cx="2503487" cy="7889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067">
                <a:solidFill>
                  <a:srgbClr val="002060"/>
                </a:solidFill>
              </a:rPr>
              <a:t>Топ-100  </a:t>
            </a:r>
            <a:r>
              <a:rPr lang="en-US" altLang="ru-RU" sz="1067">
                <a:solidFill>
                  <a:srgbClr val="002060"/>
                </a:solidFill>
              </a:rPr>
              <a:t>RANKING WEB OF UNIVERCITIES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1067">
                <a:solidFill>
                  <a:srgbClr val="002060"/>
                </a:solidFill>
              </a:rPr>
              <a:t>Google Sholars Citation (</a:t>
            </a:r>
            <a:r>
              <a:rPr lang="ru-RU" altLang="ru-RU" sz="1067">
                <a:solidFill>
                  <a:srgbClr val="002060"/>
                </a:solidFill>
              </a:rPr>
              <a:t>вузы России</a:t>
            </a:r>
            <a:r>
              <a:rPr lang="en-US" altLang="ru-RU" sz="1067">
                <a:solidFill>
                  <a:srgbClr val="002060"/>
                </a:solidFill>
              </a:rPr>
              <a:t>)</a:t>
            </a:r>
            <a:endParaRPr lang="ru-RU" altLang="ru-RU" sz="1067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>
              <a:solidFill>
                <a:srgbClr val="002060"/>
              </a:solidFill>
            </a:endParaRPr>
          </a:p>
        </p:txBody>
      </p:sp>
      <p:sp>
        <p:nvSpPr>
          <p:cNvPr id="3123" name="TextBox 74"/>
          <p:cNvSpPr txBox="1">
            <a:spLocks noChangeArrowheads="1"/>
          </p:cNvSpPr>
          <p:nvPr/>
        </p:nvSpPr>
        <p:spPr bwMode="auto">
          <a:xfrm>
            <a:off x="10771188" y="5022850"/>
            <a:ext cx="835025" cy="2968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1333" b="1">
                <a:solidFill>
                  <a:srgbClr val="002060"/>
                </a:solidFill>
              </a:rPr>
              <a:t>15 </a:t>
            </a:r>
            <a:r>
              <a:rPr lang="ru-RU" altLang="ru-RU" sz="1333" b="1">
                <a:solidFill>
                  <a:srgbClr val="002060"/>
                </a:solidFill>
              </a:rPr>
              <a:t>место</a:t>
            </a:r>
          </a:p>
        </p:txBody>
      </p:sp>
      <p:sp>
        <p:nvSpPr>
          <p:cNvPr id="15413" name="Номер слайда 11"/>
          <p:cNvSpPr>
            <a:spLocks noGrp="1"/>
          </p:cNvSpPr>
          <p:nvPr>
            <p:ph type="sldNum" sz="quarter" idx="12"/>
          </p:nvPr>
        </p:nvSpPr>
        <p:spPr bwMode="auto">
          <a:xfrm>
            <a:off x="11707813" y="6434138"/>
            <a:ext cx="328612" cy="3302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366F37-F0CB-41BF-B2E7-050DFB5A2953}" type="slidenum">
              <a:rPr lang="ru-RU" sz="1400" b="1">
                <a:solidFill>
                  <a:srgbClr val="00206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z="1400" b="1">
              <a:solidFill>
                <a:srgbClr val="00206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0" y="0"/>
            <a:ext cx="12192000" cy="9382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Century Gothic" panose="020B0502020202020204" pitchFamily="34" charset="0"/>
              </a:rPr>
              <a:t>Реализация проектов полного инновационного цикла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Century Gothic" panose="020B0502020202020204" pitchFamily="34" charset="0"/>
              </a:rPr>
              <a:t>в рамках Программы НОЦ мирового уровня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Century Gothic" panose="020B0502020202020204" pitchFamily="34" charset="0"/>
              </a:rPr>
              <a:t>«</a:t>
            </a:r>
            <a:r>
              <a:rPr lang="ru-RU" b="1" cap="all" dirty="0" err="1">
                <a:latin typeface="Century Gothic" panose="020B0502020202020204" pitchFamily="34" charset="0"/>
              </a:rPr>
              <a:t>Иновационные</a:t>
            </a:r>
            <a:r>
              <a:rPr lang="ru-RU" b="1" cap="all" dirty="0">
                <a:latin typeface="Century Gothic" panose="020B0502020202020204" pitchFamily="34" charset="0"/>
              </a:rPr>
              <a:t> решения в АПК»</a:t>
            </a:r>
          </a:p>
        </p:txBody>
      </p:sp>
      <p:sp>
        <p:nvSpPr>
          <p:cNvPr id="16386" name="TextBox 29"/>
          <p:cNvSpPr txBox="1">
            <a:spLocks noChangeArrowheads="1"/>
          </p:cNvSpPr>
          <p:nvPr/>
        </p:nvSpPr>
        <p:spPr bwMode="auto">
          <a:xfrm>
            <a:off x="9485313" y="207962"/>
            <a:ext cx="26098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000">
                <a:solidFill>
                  <a:schemeClr val="bg1"/>
                </a:solidFill>
                <a:latin typeface="Century Gothic" pitchFamily="34" charset="0"/>
              </a:rPr>
              <a:t>БЕЛГОРОДСКИЙ ГОСУДАРСТВЕННЫЙ </a:t>
            </a:r>
          </a:p>
          <a:p>
            <a:pPr algn="ctr"/>
            <a:r>
              <a:rPr lang="ru-RU" sz="1000" dirty="0">
                <a:solidFill>
                  <a:schemeClr val="bg1"/>
                </a:solidFill>
                <a:latin typeface="Century Gothic" pitchFamily="34" charset="0"/>
              </a:rPr>
              <a:t>ТЕХНОЛОГИЧЕСКИЙ УНИВЕРСИТЕТ</a:t>
            </a:r>
          </a:p>
          <a:p>
            <a:pPr algn="ctr"/>
            <a:r>
              <a:rPr lang="ru-RU" sz="1000" dirty="0">
                <a:solidFill>
                  <a:schemeClr val="bg1"/>
                </a:solidFill>
                <a:latin typeface="Century Gothic" pitchFamily="34" charset="0"/>
              </a:rPr>
              <a:t>им. В.Г. Шухова 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32800" y="131763"/>
            <a:ext cx="151923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200525" y="1016000"/>
            <a:ext cx="1952625" cy="13557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451"/>
              </a:spcAft>
              <a:defRPr/>
            </a:pPr>
            <a:r>
              <a:rPr lang="ru-RU" altLang="ru-RU" sz="1200" dirty="0" err="1">
                <a:latin typeface="PF Centro Slab Pro" panose="02000500000000020004" pitchFamily="2" charset="0"/>
                <a:cs typeface="+mn-cs"/>
              </a:rPr>
              <a:t>Ресурсо</a:t>
            </a:r>
            <a:r>
              <a:rPr lang="ru-RU" altLang="ru-RU" sz="1200" dirty="0">
                <a:latin typeface="PF Centro Slab Pro" panose="02000500000000020004" pitchFamily="2" charset="0"/>
                <a:cs typeface="+mn-cs"/>
              </a:rPr>
              <a:t>-энергосберегающая инновационная технология по комплексной переработке ТКО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4300" y="1016000"/>
            <a:ext cx="1974850" cy="136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451"/>
              </a:spcAft>
              <a:defRPr/>
            </a:pPr>
            <a:r>
              <a:rPr lang="ru-RU" altLang="ru-RU" sz="1100" dirty="0">
                <a:latin typeface="PF Centro Slab Pro" panose="02000500000000020004" pitchFamily="2" charset="0"/>
                <a:cs typeface="+mn-cs"/>
              </a:rPr>
              <a:t>Производственный комплекс глубокой переработки растительных масел на основе инновационной технологии управляемого органического синтеза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65350" y="1023938"/>
            <a:ext cx="1946275" cy="13573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451"/>
              </a:spcAft>
              <a:defRPr/>
            </a:pPr>
            <a:r>
              <a:rPr lang="ru-RU" altLang="ru-RU" sz="1200" dirty="0">
                <a:latin typeface="PF Centro Slab Pro" panose="02000500000000020004" pitchFamily="2" charset="0"/>
                <a:cs typeface="+mn-cs"/>
              </a:rPr>
              <a:t>Создание высокотехнологичного крупномасштабного производства животного белка из личинок мух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24075" y="2466975"/>
            <a:ext cx="1987550" cy="6762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Индустриальный партнер:</a:t>
            </a:r>
            <a:b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</a:b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ООО «</a:t>
            </a:r>
            <a:r>
              <a:rPr lang="ru-RU" altLang="ru-RU" sz="1200" dirty="0" err="1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Агроакадемия</a:t>
            </a: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200525" y="2459038"/>
            <a:ext cx="1952625" cy="6746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Индустриальный партнер: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ООО «ТК «</a:t>
            </a:r>
            <a:r>
              <a:rPr lang="ru-RU" altLang="ru-RU" sz="1200" dirty="0" err="1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Экотранс</a:t>
            </a: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8900" y="2447925"/>
            <a:ext cx="1982788" cy="685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Индустриальный партнер: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ООО «Ямщик»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223000" y="1030288"/>
            <a:ext cx="1662113" cy="136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451"/>
              </a:spcAft>
              <a:defRPr/>
            </a:pPr>
            <a:r>
              <a:rPr lang="ru-RU" altLang="ru-RU" sz="1100" dirty="0">
                <a:latin typeface="PF Centro Slab Pro" panose="02000500000000020004" pitchFamily="2" charset="0"/>
                <a:cs typeface="+mn-cs"/>
              </a:rPr>
              <a:t>Создание комплексной технологии переработки </a:t>
            </a:r>
            <a:r>
              <a:rPr lang="ru-RU" altLang="ru-RU" sz="1100" dirty="0" err="1">
                <a:latin typeface="PF Centro Slab Pro" panose="02000500000000020004" pitchFamily="2" charset="0"/>
                <a:cs typeface="+mn-cs"/>
              </a:rPr>
              <a:t>гипсосодержащих</a:t>
            </a:r>
            <a:r>
              <a:rPr lang="ru-RU" altLang="ru-RU" sz="1100" dirty="0">
                <a:latin typeface="PF Centro Slab Pro" panose="02000500000000020004" pitchFamily="2" charset="0"/>
                <a:cs typeface="+mn-cs"/>
              </a:rPr>
              <a:t> отходов промышленных предприятий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235700" y="2462213"/>
            <a:ext cx="1654175" cy="6826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Индустриальный партнер: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ООО «Строитель»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967663" y="1030288"/>
            <a:ext cx="2036762" cy="136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451"/>
              </a:spcAft>
              <a:defRPr/>
            </a:pPr>
            <a:r>
              <a:rPr lang="ru-RU" sz="1200" dirty="0">
                <a:latin typeface="PF Centro Slab Pro" panose="02000500000000020004" pitchFamily="2" charset="0"/>
                <a:cs typeface="+mn-cs"/>
              </a:rPr>
              <a:t>Разработка интеллектуальной роботизированной системы биобанка для хранения и транспортировки биологического материала </a:t>
            </a:r>
            <a:endParaRPr lang="ru-RU" altLang="ru-RU" sz="1200" dirty="0">
              <a:latin typeface="PF Centro Slab Pro" panose="02000500000000020004" pitchFamily="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451"/>
              </a:spcAft>
              <a:defRPr/>
            </a:pPr>
            <a:endParaRPr lang="ru-RU" altLang="ru-RU" sz="1200" dirty="0">
              <a:latin typeface="PF Centro Slab Pro" panose="02000500000000020004" pitchFamily="2" charset="0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967663" y="2462213"/>
            <a:ext cx="2036762" cy="6826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Индустриальный партнер: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ООО «ТК «</a:t>
            </a:r>
            <a:r>
              <a:rPr lang="ru-RU" altLang="ru-RU" sz="1200" dirty="0" err="1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Экотранс</a:t>
            </a: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0082213" y="1006475"/>
            <a:ext cx="1944687" cy="136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451"/>
              </a:spcAft>
              <a:defRPr/>
            </a:pPr>
            <a:r>
              <a:rPr lang="ru-RU" sz="1100" dirty="0">
                <a:latin typeface="PF Centro Slab Pro" panose="02000500000000020004" pitchFamily="2" charset="0"/>
                <a:cs typeface="+mn-cs"/>
              </a:rPr>
              <a:t>Разработка технологии производства светорассеивающей добавки и текстуры для производства поликарбонатных </a:t>
            </a:r>
            <a:r>
              <a:rPr lang="ru-RU" sz="1100" dirty="0" err="1">
                <a:latin typeface="PF Centro Slab Pro" panose="02000500000000020004" pitchFamily="2" charset="0"/>
                <a:cs typeface="+mn-cs"/>
              </a:rPr>
              <a:t>светорассеивателей</a:t>
            </a:r>
            <a:endParaRPr lang="ru-RU" altLang="ru-RU" sz="1100" dirty="0">
              <a:latin typeface="PF Centro Slab Pro" panose="02000500000000020004" pitchFamily="2" charset="0"/>
              <a:cs typeface="+mn-cs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0094913" y="2439988"/>
            <a:ext cx="1931987" cy="6810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Индустриальный партнер: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ООО «</a:t>
            </a:r>
            <a:r>
              <a:rPr lang="ru-RU" altLang="ru-RU" sz="1200" dirty="0" err="1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Пластикглас</a:t>
            </a: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3546475"/>
            <a:ext cx="12192000" cy="515938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Новые проекты в 2022 году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55575" y="4459288"/>
            <a:ext cx="2676525" cy="136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451"/>
              </a:spcAft>
              <a:defRPr/>
            </a:pPr>
            <a:r>
              <a:rPr lang="ru-RU" altLang="ru-RU" sz="1200" dirty="0">
                <a:latin typeface="PF Centro Slab Pro" panose="02000500000000020004" pitchFamily="2" charset="0"/>
                <a:cs typeface="+mn-cs"/>
              </a:rPr>
              <a:t>Эффективные высокопрочные бетоны для строительства и ремонта объектов АПК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55575" y="5891213"/>
            <a:ext cx="2676525" cy="5175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Индустриальный партнер: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ООО ЖБК 1</a:t>
            </a:r>
            <a:endParaRPr lang="ru-RU" altLang="ru-RU" sz="1200" dirty="0">
              <a:solidFill>
                <a:schemeClr val="tx1"/>
              </a:solidFill>
              <a:latin typeface="PF Centro Slab Pro" panose="02000500000000020004" pitchFamily="2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040063" y="4459288"/>
            <a:ext cx="2819400" cy="136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451"/>
              </a:spcAft>
              <a:defRPr/>
            </a:pPr>
            <a:r>
              <a:rPr lang="ru-RU" sz="1200" dirty="0">
                <a:latin typeface="PF Centro Slab Pro" panose="02000500000000020004" pitchFamily="2" charset="0"/>
                <a:cs typeface="+mn-cs"/>
              </a:rPr>
              <a:t>Технология создания композитов нового поколения с использованием отходов горнорудного производства для строительных объектов АПК Белгородской области</a:t>
            </a:r>
            <a:endParaRPr lang="ru-RU" altLang="ru-RU" sz="1200" dirty="0">
              <a:latin typeface="PF Centro Slab Pro" panose="02000500000000020004" pitchFamily="2" charset="0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040063" y="5891213"/>
            <a:ext cx="2819400" cy="5175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Индустриальный партнер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ООО «СЗ «</a:t>
            </a:r>
            <a:r>
              <a:rPr 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ТРАНСЮЖСТРОЙ</a:t>
            </a:r>
            <a:r>
              <a:rPr lang="ru-RU" alt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069013" y="4475163"/>
            <a:ext cx="2906712" cy="136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451"/>
              </a:spcAft>
              <a:defRPr/>
            </a:pPr>
            <a:r>
              <a:rPr lang="ru-RU" sz="1100" dirty="0">
                <a:latin typeface="PF Centro Slab Pro" panose="02000500000000020004" pitchFamily="2" charset="0"/>
                <a:cs typeface="+mn-cs"/>
              </a:rPr>
              <a:t>Разработка технологии очистки многокомпонентных сточных вод убойных цехов птицеперерабатывающих предприятий АПК с использованием реагента комбинированного действия на основе железосодержащих отходов Белгородской области</a:t>
            </a:r>
            <a:endParaRPr lang="ru-RU" altLang="ru-RU" sz="1100" dirty="0">
              <a:latin typeface="PF Centro Slab Pro" panose="02000500000000020004" pitchFamily="2" charset="0"/>
              <a:cs typeface="+mn-cs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069013" y="5908675"/>
            <a:ext cx="2906712" cy="5159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Индустриальный партнер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 ООО «ИБИС»</a:t>
            </a:r>
            <a:endParaRPr lang="ru-RU" altLang="ru-RU" sz="1200" dirty="0">
              <a:solidFill>
                <a:schemeClr val="tx1"/>
              </a:solidFill>
              <a:latin typeface="PF Centro Slab Pro" panose="02000500000000020004" pitchFamily="2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9185275" y="4459288"/>
            <a:ext cx="2909888" cy="136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451"/>
              </a:spcAft>
              <a:defRPr/>
            </a:pPr>
            <a:r>
              <a:rPr lang="ru-RU" sz="1200" dirty="0">
                <a:latin typeface="PF Centro Slab Pro" panose="02000500000000020004" pitchFamily="2" charset="0"/>
                <a:cs typeface="+mn-cs"/>
              </a:rPr>
              <a:t>Интеллектуальная система санитарной обработки мест содержания сельскохозяйственных животных на основе беспилотных колесных транспортных средств</a:t>
            </a:r>
            <a:endParaRPr lang="ru-RU" altLang="ru-RU" sz="1200" dirty="0">
              <a:latin typeface="PF Centro Slab Pro" panose="02000500000000020004" pitchFamily="2" charset="0"/>
              <a:cs typeface="+mn-cs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9185275" y="5891213"/>
            <a:ext cx="2909888" cy="5175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Индустриальный партнер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ООО </a:t>
            </a:r>
            <a:r>
              <a:rPr lang="ru-RU" sz="1200" dirty="0" err="1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Антрел</a:t>
            </a:r>
            <a:r>
              <a:rPr lang="ru-RU" sz="1200" dirty="0">
                <a:solidFill>
                  <a:schemeClr val="tx1"/>
                </a:solidFill>
                <a:latin typeface="PF Centro Slab Pro" panose="02000500000000020004" pitchFamily="2" charset="0"/>
                <a:cs typeface="Arial" panose="020B0604020202020204" pitchFamily="34" charset="0"/>
              </a:rPr>
              <a:t> Автоматизация</a:t>
            </a:r>
            <a:endParaRPr lang="ru-RU" altLang="ru-RU" sz="1200" dirty="0">
              <a:solidFill>
                <a:schemeClr val="tx1"/>
              </a:solidFill>
              <a:latin typeface="PF Centro Slab Pro" panose="02000500000000020004" pitchFamily="2" charset="0"/>
              <a:cs typeface="Arial" panose="020B0604020202020204" pitchFamily="34" charset="0"/>
            </a:endParaRPr>
          </a:p>
        </p:txBody>
      </p:sp>
      <p:pic>
        <p:nvPicPr>
          <p:cNvPr id="16409" name="Рисунок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292475"/>
            <a:ext cx="2909888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10" name="Номер слайда 11"/>
          <p:cNvSpPr>
            <a:spLocks noGrp="1"/>
          </p:cNvSpPr>
          <p:nvPr>
            <p:ph type="sldNum" sz="quarter" idx="12"/>
          </p:nvPr>
        </p:nvSpPr>
        <p:spPr bwMode="auto">
          <a:xfrm>
            <a:off x="11707813" y="6434138"/>
            <a:ext cx="328612" cy="3302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0" y="20255"/>
            <a:ext cx="12192000" cy="9382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solidFill>
                  <a:schemeClr val="bg1"/>
                </a:solidFill>
                <a:latin typeface="Century Gothic" panose="020B0502020202020204" pitchFamily="34" charset="0"/>
              </a:rPr>
              <a:t>ГЕОНИКА (ГЕОМИМЕТИКА)</a:t>
            </a:r>
          </a:p>
        </p:txBody>
      </p:sp>
      <p:sp>
        <p:nvSpPr>
          <p:cNvPr id="20484" name="Rectangle 17"/>
          <p:cNvSpPr>
            <a:spLocks noChangeArrowheads="1"/>
          </p:cNvSpPr>
          <p:nvPr/>
        </p:nvSpPr>
        <p:spPr bwMode="auto">
          <a:xfrm>
            <a:off x="1363663" y="1146175"/>
            <a:ext cx="94265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ru-RU" b="1" cap="all" dirty="0">
                <a:solidFill>
                  <a:srgbClr val="002060"/>
                </a:solidFill>
                <a:latin typeface="Century Gothic" panose="020B0502020202020204" pitchFamily="34" charset="0"/>
                <a:cs typeface="+mn-cs"/>
              </a:rPr>
              <a:t>НОВОЕ ТРАНСДИСЦИПЛИНАРНОЕ НАУЧНОЕ НАПРАВЛЕНИЕ, </a:t>
            </a:r>
          </a:p>
          <a:p>
            <a:pPr algn="ctr"/>
            <a:r>
              <a:rPr lang="ru-RU" b="1" cap="all" dirty="0">
                <a:solidFill>
                  <a:srgbClr val="002060"/>
                </a:solidFill>
                <a:latin typeface="Century Gothic" panose="020B0502020202020204" pitchFamily="34" charset="0"/>
                <a:cs typeface="+mn-cs"/>
              </a:rPr>
              <a:t>ЯВЛЯЮЩИЕСЯ ФУНДАМЕНТАЛЬНОЙ ОСНОВОЙ ПРОЕКТИРОВАНИЯ КОМПОЗИТОВ </a:t>
            </a:r>
          </a:p>
          <a:p>
            <a:pPr algn="ctr"/>
            <a:r>
              <a:rPr lang="ru-RU" b="1" cap="all" dirty="0">
                <a:solidFill>
                  <a:srgbClr val="002060"/>
                </a:solidFill>
                <a:latin typeface="Century Gothic" panose="020B0502020202020204" pitchFamily="34" charset="0"/>
                <a:cs typeface="+mn-cs"/>
              </a:rPr>
              <a:t>ДЛЯ ФОРМИРОВАНИЯ КОМФОРТНОЙ СРЕДЫ ОБИТАНИЯ ЧЕЛОВЕКА</a:t>
            </a:r>
          </a:p>
        </p:txBody>
      </p:sp>
      <p:sp>
        <p:nvSpPr>
          <p:cNvPr id="2" name="Скругленный прямоугольник 12"/>
          <p:cNvSpPr/>
          <p:nvPr/>
        </p:nvSpPr>
        <p:spPr>
          <a:xfrm>
            <a:off x="7707115" y="2926736"/>
            <a:ext cx="2773645" cy="813415"/>
          </a:xfrm>
          <a:prstGeom prst="roundRect">
            <a:avLst/>
          </a:prstGeom>
          <a:solidFill>
            <a:srgbClr val="34428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>
              <a:defRPr/>
            </a:pPr>
            <a:r>
              <a:rPr lang="ru-RU" sz="1600">
                <a:solidFill>
                  <a:schemeClr val="bg1"/>
                </a:solidFill>
                <a:cs typeface="Arial" charset="0"/>
              </a:rPr>
              <a:t>Архитектурная геоника</a:t>
            </a:r>
          </a:p>
        </p:txBody>
      </p:sp>
      <p:sp>
        <p:nvSpPr>
          <p:cNvPr id="6" name="Скругленный прямоугольник 12"/>
          <p:cNvSpPr/>
          <p:nvPr/>
        </p:nvSpPr>
        <p:spPr>
          <a:xfrm>
            <a:off x="7708703" y="5103027"/>
            <a:ext cx="2772057" cy="1124399"/>
          </a:xfrm>
          <a:prstGeom prst="roundRect">
            <a:avLst/>
          </a:prstGeom>
          <a:solidFill>
            <a:srgbClr val="34428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>
              <a:defRPr/>
            </a:pPr>
            <a:r>
              <a:rPr lang="ru-RU" sz="1600" dirty="0">
                <a:solidFill>
                  <a:schemeClr val="bg1"/>
                </a:solidFill>
                <a:cs typeface="Arial" charset="0"/>
              </a:rPr>
              <a:t>Проблемы развития (сосуществования) органического и неорганического мира</a:t>
            </a:r>
          </a:p>
        </p:txBody>
      </p:sp>
      <p:sp>
        <p:nvSpPr>
          <p:cNvPr id="7" name="Скругленный прямоугольник 12"/>
          <p:cNvSpPr/>
          <p:nvPr/>
        </p:nvSpPr>
        <p:spPr>
          <a:xfrm>
            <a:off x="7708703" y="4010953"/>
            <a:ext cx="2773646" cy="811622"/>
          </a:xfrm>
          <a:prstGeom prst="roundRect">
            <a:avLst/>
          </a:prstGeom>
          <a:solidFill>
            <a:srgbClr val="34428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>
              <a:defRPr/>
            </a:pPr>
            <a:r>
              <a:rPr lang="ru-RU" sz="1600" dirty="0">
                <a:solidFill>
                  <a:schemeClr val="bg1"/>
                </a:solidFill>
                <a:cs typeface="Arial" charset="0"/>
              </a:rPr>
              <a:t>Освоение и строительство подземных пространств</a:t>
            </a:r>
          </a:p>
        </p:txBody>
      </p:sp>
      <p:sp>
        <p:nvSpPr>
          <p:cNvPr id="8" name="Скругленный прямоугольник 12"/>
          <p:cNvSpPr/>
          <p:nvPr/>
        </p:nvSpPr>
        <p:spPr>
          <a:xfrm>
            <a:off x="4728964" y="4658653"/>
            <a:ext cx="2773647" cy="811622"/>
          </a:xfrm>
          <a:prstGeom prst="roundRect">
            <a:avLst/>
          </a:prstGeom>
          <a:solidFill>
            <a:srgbClr val="34428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>
              <a:defRPr/>
            </a:pPr>
            <a:r>
              <a:rPr lang="ru-RU" sz="1600">
                <a:solidFill>
                  <a:schemeClr val="bg1"/>
                </a:solidFill>
                <a:cs typeface="Arial" charset="0"/>
              </a:rPr>
              <a:t>Энергосбережение</a:t>
            </a:r>
          </a:p>
        </p:txBody>
      </p: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9485313" y="207962"/>
            <a:ext cx="26098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000" dirty="0">
                <a:solidFill>
                  <a:schemeClr val="bg1"/>
                </a:solidFill>
                <a:latin typeface="Century Gothic" pitchFamily="34" charset="0"/>
              </a:rPr>
              <a:t>БЕЛГОРОДСКИЙ ГОСУДАРСТВЕННЫЙ </a:t>
            </a:r>
          </a:p>
          <a:p>
            <a:pPr algn="ctr"/>
            <a:r>
              <a:rPr lang="ru-RU" sz="1000" dirty="0">
                <a:solidFill>
                  <a:schemeClr val="bg1"/>
                </a:solidFill>
                <a:latin typeface="Century Gothic" pitchFamily="34" charset="0"/>
              </a:rPr>
              <a:t>ТЕХНОЛОГИЧЕСКИЙ УНИВЕРСИТЕТ</a:t>
            </a:r>
          </a:p>
          <a:p>
            <a:pPr algn="ctr"/>
            <a:r>
              <a:rPr lang="ru-RU" sz="1000" dirty="0">
                <a:solidFill>
                  <a:schemeClr val="bg1"/>
                </a:solidFill>
                <a:latin typeface="Century Gothic" pitchFamily="34" charset="0"/>
              </a:rPr>
              <a:t>им. В.Г. Шухова 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32800" y="131763"/>
            <a:ext cx="151923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Скругленный прямоугольник 18"/>
          <p:cNvSpPr/>
          <p:nvPr/>
        </p:nvSpPr>
        <p:spPr>
          <a:xfrm>
            <a:off x="4795641" y="2207599"/>
            <a:ext cx="2773647" cy="813414"/>
          </a:xfrm>
          <a:prstGeom prst="roundRect">
            <a:avLst/>
          </a:prstGeom>
          <a:solidFill>
            <a:srgbClr val="34428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>
              <a:defRPr/>
            </a:pPr>
            <a:r>
              <a:rPr lang="ru-RU" sz="1600">
                <a:solidFill>
                  <a:schemeClr val="bg1"/>
                </a:solidFill>
                <a:cs typeface="Arial" charset="0"/>
              </a:rPr>
              <a:t>Оптимизация системы</a:t>
            </a:r>
          </a:p>
          <a:p>
            <a:pPr algn="ctr" defTabSz="911225">
              <a:defRPr/>
            </a:pPr>
            <a:r>
              <a:rPr lang="ru-RU" sz="1600">
                <a:solidFill>
                  <a:schemeClr val="bg1"/>
                </a:solidFill>
                <a:cs typeface="Arial" charset="0"/>
              </a:rPr>
              <a:t> «Человек – Материал - Среда обитания»</a:t>
            </a:r>
          </a:p>
        </p:txBody>
      </p:sp>
      <p:sp>
        <p:nvSpPr>
          <p:cNvPr id="20" name="Oval 13"/>
          <p:cNvSpPr>
            <a:spLocks noChangeArrowheads="1"/>
          </p:cNvSpPr>
          <p:nvPr/>
        </p:nvSpPr>
        <p:spPr bwMode="auto">
          <a:xfrm>
            <a:off x="4625429" y="3363028"/>
            <a:ext cx="2941637" cy="942975"/>
          </a:xfrm>
          <a:prstGeom prst="ellipse">
            <a:avLst/>
          </a:prstGeom>
          <a:solidFill>
            <a:srgbClr val="34428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>
              <a:defRPr/>
            </a:pPr>
            <a:r>
              <a:rPr lang="ru-RU" sz="1600">
                <a:solidFill>
                  <a:schemeClr val="bg1"/>
                </a:solidFill>
              </a:rPr>
              <a:t>Направления </a:t>
            </a:r>
          </a:p>
          <a:p>
            <a:pPr algn="ctr" defTabSz="911225">
              <a:defRPr/>
            </a:pPr>
            <a:r>
              <a:rPr lang="ru-RU" sz="1600">
                <a:solidFill>
                  <a:schemeClr val="bg1"/>
                </a:solidFill>
              </a:rPr>
              <a:t>геоники (геомиметики)</a:t>
            </a:r>
          </a:p>
        </p:txBody>
      </p:sp>
      <p:sp>
        <p:nvSpPr>
          <p:cNvPr id="21" name="Скругленный прямоугольник 12"/>
          <p:cNvSpPr/>
          <p:nvPr/>
        </p:nvSpPr>
        <p:spPr>
          <a:xfrm>
            <a:off x="1614242" y="2818512"/>
            <a:ext cx="2792203" cy="816205"/>
          </a:xfrm>
          <a:prstGeom prst="roundRect">
            <a:avLst/>
          </a:prstGeom>
          <a:solidFill>
            <a:srgbClr val="34428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>
              <a:defRPr/>
            </a:pPr>
            <a:r>
              <a:rPr lang="ru-RU" sz="1600" dirty="0">
                <a:solidFill>
                  <a:schemeClr val="bg1"/>
                </a:solidFill>
              </a:rPr>
              <a:t>Разработка новых технологий получения композитов</a:t>
            </a:r>
          </a:p>
        </p:txBody>
      </p:sp>
      <p:sp>
        <p:nvSpPr>
          <p:cNvPr id="22" name="Скругленный прямоугольник 12"/>
          <p:cNvSpPr/>
          <p:nvPr/>
        </p:nvSpPr>
        <p:spPr>
          <a:xfrm>
            <a:off x="1609179" y="3874924"/>
            <a:ext cx="2870291" cy="840881"/>
          </a:xfrm>
          <a:prstGeom prst="roundRect">
            <a:avLst/>
          </a:prstGeom>
          <a:solidFill>
            <a:srgbClr val="34428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>
              <a:defRPr/>
            </a:pPr>
            <a:r>
              <a:rPr lang="ru-RU" sz="1600" dirty="0">
                <a:solidFill>
                  <a:schemeClr val="bg1"/>
                </a:solidFill>
                <a:cs typeface="Arial" charset="0"/>
              </a:rPr>
              <a:t>Использование энергетики геологических и космохимических процессов</a:t>
            </a:r>
          </a:p>
        </p:txBody>
      </p:sp>
      <p:sp>
        <p:nvSpPr>
          <p:cNvPr id="23" name="Скругленный прямоугольник 12"/>
          <p:cNvSpPr/>
          <p:nvPr/>
        </p:nvSpPr>
        <p:spPr>
          <a:xfrm>
            <a:off x="1609179" y="4956012"/>
            <a:ext cx="2871591" cy="1098205"/>
          </a:xfrm>
          <a:prstGeom prst="roundRect">
            <a:avLst/>
          </a:prstGeom>
          <a:solidFill>
            <a:srgbClr val="34428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>
              <a:defRPr/>
            </a:pPr>
            <a:r>
              <a:rPr lang="ru-RU" sz="1600">
                <a:solidFill>
                  <a:schemeClr val="bg1"/>
                </a:solidFill>
                <a:cs typeface="Arial" charset="0"/>
              </a:rPr>
              <a:t>Разработка алгоритмов и моделей создания управления объектами неорганического мира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169642" y="2603046"/>
            <a:ext cx="12025745" cy="144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altLang="ru-RU" sz="1600" dirty="0">
                <a:solidFill>
                  <a:srgbClr val="002060"/>
                </a:solidFill>
                <a:latin typeface="Century Gothic" pitchFamily="34" charset="0"/>
              </a:rPr>
              <a:t>В рамках центра сформирована группа аспирантов из Ирака, Сирии и других государств в </a:t>
            </a:r>
            <a:r>
              <a:rPr lang="ru-RU" altLang="ru-RU" sz="1600" dirty="0" err="1">
                <a:solidFill>
                  <a:srgbClr val="002060"/>
                </a:solidFill>
                <a:latin typeface="Century Gothic" pitchFamily="34" charset="0"/>
              </a:rPr>
              <a:t>т.ч</a:t>
            </a:r>
            <a:r>
              <a:rPr lang="ru-RU" altLang="ru-RU" sz="1600" dirty="0">
                <a:solidFill>
                  <a:srgbClr val="002060"/>
                </a:solidFill>
                <a:latin typeface="Century Gothic" pitchFamily="34" charset="0"/>
              </a:rPr>
              <a:t>.  – Ахмед </a:t>
            </a:r>
            <a:r>
              <a:rPr lang="ru-RU" altLang="ru-RU" sz="1600" dirty="0" err="1">
                <a:solidFill>
                  <a:srgbClr val="002060"/>
                </a:solidFill>
                <a:latin typeface="Century Gothic" pitchFamily="34" charset="0"/>
              </a:rPr>
              <a:t>Ахмед</a:t>
            </a:r>
            <a:r>
              <a:rPr lang="ru-RU" altLang="ru-RU" sz="1600" dirty="0">
                <a:solidFill>
                  <a:srgbClr val="002060"/>
                </a:solidFill>
                <a:latin typeface="Century Gothic" pitchFamily="34" charset="0"/>
              </a:rPr>
              <a:t> Анис Ахмеда из провинции </a:t>
            </a:r>
            <a:r>
              <a:rPr lang="ru-RU" altLang="ru-RU" sz="1600" dirty="0" err="1">
                <a:solidFill>
                  <a:srgbClr val="002060"/>
                </a:solidFill>
                <a:latin typeface="Century Gothic" pitchFamily="34" charset="0"/>
              </a:rPr>
              <a:t>Анбар</a:t>
            </a:r>
            <a:r>
              <a:rPr lang="ru-RU" altLang="ru-RU" sz="1600" dirty="0">
                <a:solidFill>
                  <a:srgbClr val="002060"/>
                </a:solidFill>
                <a:latin typeface="Century Gothic" pitchFamily="34" charset="0"/>
              </a:rPr>
              <a:t> и Аль-</a:t>
            </a:r>
            <a:r>
              <a:rPr lang="ru-RU" altLang="ru-RU" sz="1600" dirty="0" err="1">
                <a:solidFill>
                  <a:srgbClr val="002060"/>
                </a:solidFill>
                <a:latin typeface="Century Gothic" pitchFamily="34" charset="0"/>
              </a:rPr>
              <a:t>Бу</a:t>
            </a:r>
            <a:r>
              <a:rPr lang="ru-RU" altLang="ru-RU" sz="1600" dirty="0">
                <a:solidFill>
                  <a:srgbClr val="002060"/>
                </a:solidFill>
                <a:latin typeface="Century Gothic" pitchFamily="34" charset="0"/>
              </a:rPr>
              <a:t>-Али </a:t>
            </a:r>
            <a:r>
              <a:rPr lang="ru-RU" altLang="ru-RU" sz="1600" dirty="0" err="1">
                <a:solidFill>
                  <a:srgbClr val="002060"/>
                </a:solidFill>
                <a:latin typeface="Century Gothic" pitchFamily="34" charset="0"/>
              </a:rPr>
              <a:t>Уатик</a:t>
            </a:r>
            <a:r>
              <a:rPr lang="ru-RU" altLang="ru-RU" sz="1600" dirty="0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Century Gothic" pitchFamily="34" charset="0"/>
              </a:rPr>
              <a:t>Саед</a:t>
            </a:r>
            <a:r>
              <a:rPr lang="ru-RU" altLang="ru-RU" sz="1600" dirty="0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Century Gothic" pitchFamily="34" charset="0"/>
              </a:rPr>
              <a:t>Джасаама</a:t>
            </a:r>
            <a:r>
              <a:rPr lang="ru-RU" altLang="ru-RU" sz="1600" dirty="0">
                <a:solidFill>
                  <a:srgbClr val="002060"/>
                </a:solidFill>
                <a:latin typeface="Century Gothic" pitchFamily="34" charset="0"/>
              </a:rPr>
              <a:t> из провинции Салах-</a:t>
            </a:r>
            <a:r>
              <a:rPr lang="ru-RU" altLang="ru-RU" sz="1600" dirty="0" err="1">
                <a:solidFill>
                  <a:srgbClr val="002060"/>
                </a:solidFill>
                <a:latin typeface="Century Gothic" pitchFamily="34" charset="0"/>
              </a:rPr>
              <a:t>эд</a:t>
            </a:r>
            <a:r>
              <a:rPr lang="ru-RU" altLang="ru-RU" sz="1600" dirty="0">
                <a:solidFill>
                  <a:srgbClr val="002060"/>
                </a:solidFill>
                <a:latin typeface="Century Gothic" pitchFamily="34" charset="0"/>
              </a:rPr>
              <a:t>-Дин Ирака. Они решают проблемы путем исследования особенностей разрушения зданий и сооружений, разрабатывают технологии получения широкой номенклатуры композитов нового поколения для строительства из фрагментов разрушенных зданий и сооружений. </a:t>
            </a:r>
          </a:p>
        </p:txBody>
      </p:sp>
      <p:pic>
        <p:nvPicPr>
          <p:cNvPr id="21510" name="Picture 6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5377" y="4068412"/>
            <a:ext cx="3339874" cy="250354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21511" name="Picture 7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2514" y="4068412"/>
            <a:ext cx="3339176" cy="25047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57942" y="1090797"/>
            <a:ext cx="2404136" cy="15146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t"/>
          <a:lstStyle/>
          <a:p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Филиал на базе университета 	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Тишрин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(Сирия) – ноябрь 2021г.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1223853"/>
            <a:ext cx="1610887" cy="107197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631829" y="1090797"/>
            <a:ext cx="2683966" cy="15132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t"/>
          <a:lstStyle/>
          <a:p>
            <a:pPr algn="r"/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Филиал на базе Ферганского политехнического института </a:t>
            </a:r>
          </a:p>
          <a:p>
            <a:pPr algn="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(Узбекистан) – май 2019 г.  </a:t>
            </a: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602" y="1212030"/>
            <a:ext cx="1613911" cy="108379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9078120" y="1066698"/>
            <a:ext cx="2620458" cy="1561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t"/>
          <a:lstStyle/>
          <a:p>
            <a:pPr algn="r"/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Филиал на базе 	Донбасской национальной академии строительства и архитектуры</a:t>
            </a:r>
          </a:p>
          <a:p>
            <a:pPr algn="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май 2022 г.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858" y="1212030"/>
            <a:ext cx="1596065" cy="1062109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387" y="0"/>
            <a:ext cx="12192000" cy="93815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altLang="ru-RU" cap="all" dirty="0">
                <a:latin typeface="Century Gothic" panose="020B0502020202020204" pitchFamily="34" charset="0"/>
              </a:rPr>
              <a:t>Международный научно-образовательный центр </a:t>
            </a:r>
          </a:p>
          <a:p>
            <a:r>
              <a:rPr lang="ru-RU" cap="all" dirty="0">
                <a:latin typeface="Century Gothic" panose="020B0502020202020204" pitchFamily="34" charset="0"/>
              </a:rPr>
              <a:t>«Теория и практика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cap="all" dirty="0">
                <a:latin typeface="Century Gothic" panose="020B0502020202020204" pitchFamily="34" charset="0"/>
              </a:rPr>
              <a:t>восстановления разрушенных городов»</a:t>
            </a:r>
          </a:p>
        </p:txBody>
      </p:sp>
      <p:sp>
        <p:nvSpPr>
          <p:cNvPr id="13" name="TextBox 29"/>
          <p:cNvSpPr txBox="1">
            <a:spLocks noChangeArrowheads="1"/>
          </p:cNvSpPr>
          <p:nvPr/>
        </p:nvSpPr>
        <p:spPr bwMode="auto">
          <a:xfrm>
            <a:off x="9485313" y="207962"/>
            <a:ext cx="26098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000">
                <a:solidFill>
                  <a:schemeClr val="bg1"/>
                </a:solidFill>
                <a:latin typeface="Century Gothic" pitchFamily="34" charset="0"/>
              </a:rPr>
              <a:t>БЕЛГОРОДСКИЙ ГОСУДАРСТВЕННЫЙ </a:t>
            </a:r>
          </a:p>
          <a:p>
            <a:pPr algn="ctr"/>
            <a:r>
              <a:rPr lang="ru-RU" sz="1000" dirty="0">
                <a:solidFill>
                  <a:schemeClr val="bg1"/>
                </a:solidFill>
                <a:latin typeface="Century Gothic" pitchFamily="34" charset="0"/>
              </a:rPr>
              <a:t>ТЕХНОЛОГИЧЕСКИЙ УНИВЕРСИТЕТ</a:t>
            </a:r>
          </a:p>
          <a:p>
            <a:pPr algn="ctr"/>
            <a:r>
              <a:rPr lang="ru-RU" sz="1000" dirty="0">
                <a:solidFill>
                  <a:schemeClr val="bg1"/>
                </a:solidFill>
                <a:latin typeface="Century Gothic" pitchFamily="34" charset="0"/>
              </a:rPr>
              <a:t>им. В.Г. Шухова 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432800" y="131763"/>
            <a:ext cx="151923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2192000" cy="796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entury Gothic" panose="020B0502020202020204" pitchFamily="34" charset="0"/>
              </a:rPr>
              <a:t> ПРОЕКТЫ В ОБЛАСТИ ОПЕРЕЖАЮЩЕГО РАЗВИТИЯ И ИМПОРТОЗАМЕЩЕНИЯ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entury Gothic" panose="020B0502020202020204" pitchFamily="34" charset="0"/>
              </a:rPr>
              <a:t> В СТРОИТЕЛЬСТВЕ</a:t>
            </a:r>
          </a:p>
        </p:txBody>
      </p:sp>
      <p:sp>
        <p:nvSpPr>
          <p:cNvPr id="18434" name="TextBox 6"/>
          <p:cNvSpPr txBox="1">
            <a:spLocks noChangeArrowheads="1"/>
          </p:cNvSpPr>
          <p:nvPr/>
        </p:nvSpPr>
        <p:spPr bwMode="auto">
          <a:xfrm>
            <a:off x="9582150" y="-14288"/>
            <a:ext cx="26098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000">
                <a:solidFill>
                  <a:schemeClr val="bg1"/>
                </a:solidFill>
                <a:latin typeface="Century Gothic" pitchFamily="34" charset="0"/>
              </a:rPr>
              <a:t>БЕЛГОРОДСКИЙ ГОСУДАРСТВЕННЫЙ </a:t>
            </a:r>
          </a:p>
          <a:p>
            <a:pPr algn="ctr"/>
            <a:r>
              <a:rPr lang="ru-RU" sz="1000">
                <a:solidFill>
                  <a:schemeClr val="bg1"/>
                </a:solidFill>
                <a:latin typeface="Century Gothic" pitchFamily="34" charset="0"/>
              </a:rPr>
              <a:t>ТЕХНОЛОГИЧЕСКИЙ УНИВЕРСИТЕТ</a:t>
            </a:r>
          </a:p>
          <a:p>
            <a:pPr algn="ctr"/>
            <a:r>
              <a:rPr lang="ru-RU" sz="1000">
                <a:solidFill>
                  <a:schemeClr val="bg1"/>
                </a:solidFill>
                <a:latin typeface="Century Gothic" pitchFamily="34" charset="0"/>
              </a:rPr>
              <a:t>им. В.Г. Шухова </a:t>
            </a:r>
            <a:endParaRPr lang="en-US" sz="100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40750" y="-80963"/>
            <a:ext cx="1519238" cy="67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5263" y="1160463"/>
          <a:ext cx="11801303" cy="42664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17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6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Название технологии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Российские вузы и научные организации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Индустриальный партнер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получения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биопозитивных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композиционных материалов строительного назначения с пролонгированной коррозионной стойкостью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dirty="0">
                          <a:effectLst/>
                          <a:latin typeface="Century Gothic" panose="020B0502020202020204" pitchFamily="34" charset="0"/>
                        </a:rPr>
                        <a:t>ФГАОУ ВО «Северный (Арктический) федеральный университет имени М. В. Ломоносова»</a:t>
                      </a:r>
                      <a:endParaRPr lang="ru-RU" sz="1200" u="none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АО «Завод ЖБК-1»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производства функциональных строительных материалов на основе композиционных вяжущих с использованием полифункционального комплекса модификаторов</a:t>
                      </a: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ФГБОУ ВО  «Санкт-Петербургский государственный архитектурно-строительный университет» (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СПбГАСУ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АО «Завод ЖБК-1»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производства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геополимерных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вяжущих на основе техногенного и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разноформационного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природного алюмосиликатного сырья и строительных материалов на их основе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«Сибирский государственный автомобильно-дорожный университет»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ООО «Композит»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получения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фибробетонов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для 3-D печати на основе композиционного вяжущего и техногенного сырья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«Воронежский государственный технический университет»</a:t>
                      </a: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ООО «Композит»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получения высококачественных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фибробетонов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на основе композиционного вяжущего и техногенного сырья 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«Санкт-Петербургский политехнический университет Петра Великого,  «Дальневосточный федеральный университет»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ООО «Композит»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производства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светопрозрачных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бетонных изделий с жесткими светопроводящими волокнами управляемого расположения и светопропускания 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НИУ МГСУ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ООО СЗ ЖБК-1 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470" name="Номер слайда 11"/>
          <p:cNvSpPr>
            <a:spLocks noGrp="1"/>
          </p:cNvSpPr>
          <p:nvPr>
            <p:ph type="sldNum" sz="quarter" idx="12"/>
          </p:nvPr>
        </p:nvSpPr>
        <p:spPr bwMode="auto">
          <a:xfrm>
            <a:off x="11707813" y="6434138"/>
            <a:ext cx="328612" cy="3302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2192000" cy="796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entury Gothic" panose="020B0502020202020204" pitchFamily="34" charset="0"/>
              </a:rPr>
              <a:t> ПРОЕКТЫ В ОБЛАСТИ ОПЕРЕЖАЮЩЕГО РАЗВИТИЯ И ИМПОРТОЗАМЕЩЕНИЯ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entury Gothic" panose="020B0502020202020204" pitchFamily="34" charset="0"/>
              </a:rPr>
              <a:t> </a:t>
            </a:r>
            <a:r>
              <a:rPr lang="ru-RU" b="1">
                <a:latin typeface="Century Gothic" panose="020B0502020202020204" pitchFamily="34" charset="0"/>
              </a:rPr>
              <a:t>В СФЕРЕ </a:t>
            </a:r>
            <a:r>
              <a:rPr lang="ru-RU" b="1" dirty="0">
                <a:latin typeface="Century Gothic" panose="020B0502020202020204" pitchFamily="34" charset="0"/>
              </a:rPr>
              <a:t>ЦИФРОВЫХ И ВЫСОКИХ ТЕХНОЛОГИЙ</a:t>
            </a:r>
          </a:p>
        </p:txBody>
      </p:sp>
      <p:sp>
        <p:nvSpPr>
          <p:cNvPr id="19458" name="TextBox 6"/>
          <p:cNvSpPr txBox="1">
            <a:spLocks noChangeArrowheads="1"/>
          </p:cNvSpPr>
          <p:nvPr/>
        </p:nvSpPr>
        <p:spPr bwMode="auto">
          <a:xfrm>
            <a:off x="9582150" y="-14288"/>
            <a:ext cx="26098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000">
                <a:solidFill>
                  <a:schemeClr val="bg1"/>
                </a:solidFill>
                <a:latin typeface="Century Gothic" pitchFamily="34" charset="0"/>
              </a:rPr>
              <a:t>БЕЛГОРОДСКИЙ ГОСУДАРСТВЕННЫЙ </a:t>
            </a:r>
          </a:p>
          <a:p>
            <a:pPr algn="ctr"/>
            <a:r>
              <a:rPr lang="ru-RU" sz="1000">
                <a:solidFill>
                  <a:schemeClr val="bg1"/>
                </a:solidFill>
                <a:latin typeface="Century Gothic" pitchFamily="34" charset="0"/>
              </a:rPr>
              <a:t>ТЕХНОЛОГИЧЕСКИЙ УНИВЕРСИТЕТ</a:t>
            </a:r>
          </a:p>
          <a:p>
            <a:pPr algn="ctr"/>
            <a:r>
              <a:rPr lang="ru-RU" sz="1000">
                <a:solidFill>
                  <a:schemeClr val="bg1"/>
                </a:solidFill>
                <a:latin typeface="Century Gothic" pitchFamily="34" charset="0"/>
              </a:rPr>
              <a:t>им. В.Г. Шухова </a:t>
            </a:r>
            <a:endParaRPr lang="en-US" sz="100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40750" y="-80963"/>
            <a:ext cx="1519238" cy="67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1450" y="855663"/>
          <a:ext cx="11765280" cy="5538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9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8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7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2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Название технологии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Российские вузы и научные организации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Индустриальный партнер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1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проектирования роботизированного комплекса для реабилитации нижних конечностей пациента на основе параллельных и последовательных механизмов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ФГБУН Институт машиноведения им. А.А. Благонравова РАН, ФИЦ «Информатика и управление» РАН,  ФГБОУ ВО «Курский государственный медицинский университет» Минздрава РФ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Курский филиал ФГУП "Московское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ПрОП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" Минтруда России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5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проектирования средств интеллектуальной автоматизации для управления роботизированными системами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ФГБУН Институт машиноведения им. А.А. Благонравова РАН, ФИЦ «Информатика и управление» РАН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ООО «НПО «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Бинам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»</a:t>
                      </a: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проектирования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мультироботизированных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интеллектуальных роботизированных систем для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аликвотирования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биоматериала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ФГБУ «НИЦ эпидемиологии и микробиологии имени почетного академика Н.Ф.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Гамалеи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» Минздрава РФ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ООО «БЕЛФАРМКОМ»,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АО «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Петрохим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»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1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проектирования линейки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шестистепенных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платформ подвижности для испытательных стендов и симуляторов авиационной и ракетно-космической техники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ФГБУН Институт машиноведения им. А.А. Благонравова РАН, ФББУН Институт проблем механики им. А.Ю.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Ишлинского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РАН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ООО «ПТ Групп»,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ООО ПФ «ЛОГОС»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управления основными параметрами изделий, технологическими и производственными процессами, эксплуатационными режимами на основе имитационной модели изделия </a:t>
                      </a:r>
                      <a:r>
                        <a:rPr lang="ru-RU" sz="1200">
                          <a:effectLst/>
                          <a:latin typeface="Century Gothic" panose="020B0502020202020204" pitchFamily="34" charset="0"/>
                        </a:rPr>
                        <a:t>или процесса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effectLst/>
                          <a:latin typeface="Century Gothic" panose="020B0502020202020204" pitchFamily="34" charset="0"/>
                        </a:rPr>
                        <a:t>НИУ 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Южно-Уральский государственный университет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Акционерное общество «БЗМК»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разработки цифровых двойников с использованием технологии виртуальной реальности,</a:t>
                      </a:r>
                      <a:r>
                        <a:rPr lang="ru-RU" sz="1200" baseline="0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создания параметрической электронно-цифровой модели изделия 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«Санкт-Петербургский политехнический университет Петра Великого»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Единая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геоинфромационная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система транспорта и транспортной инфраструктуры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РосДорНИИ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Simetra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Технология разработки высокопроизводительных методов интеллектуального анализа данных на основе нечёткого моделирования и создание компьютерной системы поддержки принятия решений для классификации и прогнозирования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Сектор математических основ искусственного интеллекта Вычислительного центра </a:t>
                      </a:r>
                      <a:r>
                        <a:rPr lang="ru-RU" sz="1200" dirty="0" err="1">
                          <a:effectLst/>
                          <a:latin typeface="Century Gothic" panose="020B0502020202020204" pitchFamily="34" charset="0"/>
                        </a:rPr>
                        <a:t>им.А.А.Дородницына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 РАН (ВЦ РАН)</a:t>
                      </a:r>
                      <a:endParaRPr lang="ru-RU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89" marR="1358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502" name="Номер слайда 11"/>
          <p:cNvSpPr>
            <a:spLocks noGrp="1"/>
          </p:cNvSpPr>
          <p:nvPr>
            <p:ph type="sldNum" sz="quarter" idx="12"/>
          </p:nvPr>
        </p:nvSpPr>
        <p:spPr bwMode="auto">
          <a:xfrm>
            <a:off x="11707813" y="6434138"/>
            <a:ext cx="328612" cy="3302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>
                <a:solidFill>
                  <a:schemeClr val="tx1"/>
                </a:solidFill>
                <a:cs typeface="Arial" charset="0"/>
              </a:rPr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1208</Words>
  <Application>Microsoft Office PowerPoint</Application>
  <PresentationFormat>Широкоэкранный</PresentationFormat>
  <Paragraphs>210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PF Centro Slab Pro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Татарко К.И.</cp:lastModifiedBy>
  <cp:revision>65</cp:revision>
  <cp:lastPrinted>2022-06-27T13:48:25Z</cp:lastPrinted>
  <dcterms:created xsi:type="dcterms:W3CDTF">2022-06-15T14:00:28Z</dcterms:created>
  <dcterms:modified xsi:type="dcterms:W3CDTF">2022-07-05T07:42:42Z</dcterms:modified>
</cp:coreProperties>
</file>