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7" r:id="rId4"/>
    <p:sldId id="266" r:id="rId5"/>
    <p:sldId id="259" r:id="rId6"/>
    <p:sldId id="268" r:id="rId7"/>
    <p:sldId id="263" r:id="rId8"/>
    <p:sldId id="264" r:id="rId9"/>
    <p:sldId id="269" r:id="rId10"/>
    <p:sldId id="271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06" autoAdjust="0"/>
    <p:restoredTop sz="94713" autoAdjust="0"/>
  </p:normalViewPr>
  <p:slideViewPr>
    <p:cSldViewPr snapToGrid="0">
      <p:cViewPr varScale="1">
        <p:scale>
          <a:sx n="135" d="100"/>
          <a:sy n="135" d="100"/>
        </p:scale>
        <p:origin x="444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E69BC-B304-4BDB-9721-56BBFB7B6769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998E3-5370-4A19-BF10-8C94C2350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92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4363-8D10-4FF8-B05E-5CFD0EFCDD56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3526-221C-4861-BCDE-67D1784F0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4363-8D10-4FF8-B05E-5CFD0EFCDD56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3526-221C-4861-BCDE-67D1784F0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4363-8D10-4FF8-B05E-5CFD0EFCDD56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3526-221C-4861-BCDE-67D1784F0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4363-8D10-4FF8-B05E-5CFD0EFCDD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3526-221C-4861-BCDE-67D1784F06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4363-8D10-4FF8-B05E-5CFD0EFCDD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3526-221C-4861-BCDE-67D1784F06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4363-8D10-4FF8-B05E-5CFD0EFCDD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3526-221C-4861-BCDE-67D1784F06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4363-8D10-4FF8-B05E-5CFD0EFCDD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3526-221C-4861-BCDE-67D1784F06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4363-8D10-4FF8-B05E-5CFD0EFCDD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3526-221C-4861-BCDE-67D1784F06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4363-8D10-4FF8-B05E-5CFD0EFCDD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3526-221C-4861-BCDE-67D1784F06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4363-8D10-4FF8-B05E-5CFD0EFCDD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3526-221C-4861-BCDE-67D1784F06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4363-8D10-4FF8-B05E-5CFD0EFCDD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3526-221C-4861-BCDE-67D1784F06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4363-8D10-4FF8-B05E-5CFD0EFCDD56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3526-221C-4861-BCDE-67D1784F0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4363-8D10-4FF8-B05E-5CFD0EFCDD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3526-221C-4861-BCDE-67D1784F06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4363-8D10-4FF8-B05E-5CFD0EFCDD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3526-221C-4861-BCDE-67D1784F06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4363-8D10-4FF8-B05E-5CFD0EFCDD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3526-221C-4861-BCDE-67D1784F06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4363-8D10-4FF8-B05E-5CFD0EFCDD56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3526-221C-4861-BCDE-67D1784F0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4363-8D10-4FF8-B05E-5CFD0EFCDD56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3526-221C-4861-BCDE-67D1784F0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4363-8D10-4FF8-B05E-5CFD0EFCDD56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3526-221C-4861-BCDE-67D1784F0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4363-8D10-4FF8-B05E-5CFD0EFCDD56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3526-221C-4861-BCDE-67D1784F0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4363-8D10-4FF8-B05E-5CFD0EFCDD56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3526-221C-4861-BCDE-67D1784F0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4363-8D10-4FF8-B05E-5CFD0EFCDD56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3526-221C-4861-BCDE-67D1784F0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4363-8D10-4FF8-B05E-5CFD0EFCDD56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3526-221C-4861-BCDE-67D1784F0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04363-8D10-4FF8-B05E-5CFD0EFCDD56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3526-221C-4861-BCDE-67D1784F0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04363-8D10-4FF8-B05E-5CFD0EFCDD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3526-221C-4861-BCDE-67D1784F06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sv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Users\Kamishyan_am\Desktop\Без имениfdsfwqewq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782721"/>
            <a:ext cx="9144000" cy="13813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33450" y="285750"/>
            <a:ext cx="2129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САНКТ-ПЕТЕРБУРГСКИЙ </a:t>
            </a:r>
          </a:p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ГОРНЫЙ УНИВЕРСИТЕТ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3365" y="1700411"/>
            <a:ext cx="8648700" cy="2401054"/>
          </a:xfrm>
          <a:prstGeom prst="rect">
            <a:avLst/>
          </a:prstGeom>
          <a:noFill/>
          <a:ln>
            <a:noFill/>
          </a:ln>
          <a:effectLst>
            <a:outerShdw blurRad="304800" dist="50800" dir="5400000" sx="111000" sy="111000" algn="ctr" rotWithShape="0">
              <a:srgbClr val="000000"/>
            </a:outerShdw>
            <a:reflection stA="84000" endPos="65000" dist="50800" dir="5400000" sy="-100000" algn="bl" rotWithShape="0"/>
          </a:effectLst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divo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120000"/>
              <a:defRPr/>
            </a:pPr>
            <a:r>
              <a:rPr lang="ru-RU" sz="3200" b="1" cap="all" dirty="0">
                <a:ln w="0"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ahnschrift" pitchFamily="34" charset="0"/>
                <a:cs typeface="Arial" pitchFamily="34" charset="0"/>
              </a:rPr>
              <a:t>ПУТИ РЕАЛИЗАЦИИ СОВМЕСТНЫХ</a:t>
            </a:r>
          </a:p>
          <a:p>
            <a:pPr algn="ctr" eaLnBrk="1" hangingPunct="1">
              <a:spcBef>
                <a:spcPts val="1200"/>
              </a:spcBef>
              <a:buClr>
                <a:schemeClr val="hlink"/>
              </a:buClr>
              <a:buSzPct val="120000"/>
              <a:defRPr/>
            </a:pPr>
            <a:r>
              <a:rPr lang="ru-RU" sz="3200" b="1" cap="all" dirty="0">
                <a:ln w="0"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ahnschrift" pitchFamily="34" charset="0"/>
                <a:cs typeface="Arial" pitchFamily="34" charset="0"/>
              </a:rPr>
              <a:t> ОБРАЗОВАТЕЛЬНЫХ ПРОГРАММ</a:t>
            </a:r>
            <a:endParaRPr lang="ru-RU" sz="3200" b="1" cap="all" dirty="0">
              <a:ln w="0"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Clr>
                <a:schemeClr val="hlink"/>
              </a:buClr>
              <a:buSzPct val="120000"/>
              <a:defRPr/>
            </a:pP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3450" y="285750"/>
            <a:ext cx="2129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САНКТ-ПЕТЕРБУРГСКИЙ </a:t>
            </a:r>
          </a:p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ГОРНЫЙ УНИВЕРСИТЕТ</a:t>
            </a:r>
          </a:p>
        </p:txBody>
      </p:sp>
      <p:pic>
        <p:nvPicPr>
          <p:cNvPr id="26" name="Picture 6" descr="D:\Users\kamishyan_am\Pictures\Лейблы\Горный\SPMU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253" y="1160534"/>
            <a:ext cx="914894" cy="1181899"/>
          </a:xfrm>
          <a:prstGeom prst="rect">
            <a:avLst/>
          </a:prstGeom>
          <a:noFill/>
        </p:spPr>
      </p:pic>
      <p:pic>
        <p:nvPicPr>
          <p:cNvPr id="27" name="Picture 2" descr="C:\Users\kamyshyan_am\Pictures\Лейблы\Всякое иное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524" y="1370483"/>
            <a:ext cx="1219200" cy="1219200"/>
          </a:xfrm>
          <a:prstGeom prst="rect">
            <a:avLst/>
          </a:prstGeom>
          <a:noFill/>
        </p:spPr>
      </p:pic>
      <p:pic>
        <p:nvPicPr>
          <p:cNvPr id="28" name="Picture 7" descr="C:\Users\kamyshyan_am\Pictures\Лейблы\Всякое иное\1c132303a6d43a6826aedf77a95f86d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7100" y="1978593"/>
            <a:ext cx="1509645" cy="669731"/>
          </a:xfrm>
          <a:prstGeom prst="rect">
            <a:avLst/>
          </a:prstGeom>
          <a:noFill/>
        </p:spPr>
      </p:pic>
      <p:pic>
        <p:nvPicPr>
          <p:cNvPr id="29" name="Picture 8" descr="C:\Users\kamyshyan_am\Pictures\Лейблы\Всякое иное\unnamed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7301" y="1394296"/>
            <a:ext cx="1171575" cy="1171575"/>
          </a:xfrm>
          <a:prstGeom prst="rect">
            <a:avLst/>
          </a:prstGeom>
          <a:noFill/>
        </p:spPr>
      </p:pic>
      <p:pic>
        <p:nvPicPr>
          <p:cNvPr id="30" name="Picture 9" descr="C:\Users\kamyshyan_am\Pictures\Лейблы\Всякое иное\Logo_BR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8049" y="1716271"/>
            <a:ext cx="777875" cy="119437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5292080" y="221957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ejaVu Serif Condensed" pitchFamily="18" charset="0"/>
                <a:ea typeface="DejaVu Serif Condensed" pitchFamily="18" charset="0"/>
                <a:cs typeface="Arial" pitchFamily="34" charset="0"/>
              </a:rPr>
              <a:t>Научно-образовательное </a:t>
            </a:r>
            <a:b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ejaVu Serif Condensed" pitchFamily="18" charset="0"/>
                <a:ea typeface="DejaVu Serif Condensed" pitchFamily="18" charset="0"/>
                <a:cs typeface="Arial" pitchFamily="34" charset="0"/>
              </a:rPr>
            </a:b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ejaVu Serif Condensed" pitchFamily="18" charset="0"/>
                <a:ea typeface="DejaVu Serif Condensed" pitchFamily="18" charset="0"/>
                <a:cs typeface="Arial" pitchFamily="34" charset="0"/>
              </a:rPr>
              <a:t>сотрудничество с организациями</a:t>
            </a:r>
            <a:b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ejaVu Serif Condensed" pitchFamily="18" charset="0"/>
                <a:ea typeface="DejaVu Serif Condensed" pitchFamily="18" charset="0"/>
                <a:cs typeface="Arial" pitchFamily="34" charset="0"/>
              </a:rPr>
            </a:b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ejaVu Serif Condensed" pitchFamily="18" charset="0"/>
                <a:ea typeface="DejaVu Serif Condensed" pitchFamily="18" charset="0"/>
                <a:cs typeface="Arial" pitchFamily="34" charset="0"/>
              </a:rPr>
              <a:t>Республики Беларусь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66673" y="3019426"/>
            <a:ext cx="2152652" cy="1851525"/>
            <a:chOff x="47624" y="3143250"/>
            <a:chExt cx="2714625" cy="1851525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33350" y="3914775"/>
              <a:ext cx="2520000" cy="10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28</a:t>
              </a: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граждан Республики Беларусь, из них 25 на местах в рамках КЦП </a:t>
              </a: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47624" y="3143250"/>
              <a:ext cx="2714625" cy="78105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Программы высшего образования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361849" y="3019426"/>
            <a:ext cx="2057402" cy="1851525"/>
            <a:chOff x="2933699" y="3133725"/>
            <a:chExt cx="2714625" cy="1851525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038475" y="3905250"/>
              <a:ext cx="2520000" cy="10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 </a:t>
              </a: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12 </a:t>
              </a: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образовательных программ на базе Горного университета. </a:t>
              </a:r>
            </a:p>
            <a:p>
              <a:pPr algn="ctr"/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Более </a:t>
              </a: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170 </a:t>
              </a: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студентов </a:t>
              </a:r>
            </a:p>
            <a:p>
              <a:pPr algn="ctr"/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Республики Беларусь в 2021-2022 учебном году</a:t>
              </a: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2933699" y="3133725"/>
              <a:ext cx="2714625" cy="78105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Краткосрочные образовательные программы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972300" y="3019426"/>
            <a:ext cx="2058448" cy="1832475"/>
            <a:chOff x="6743698" y="3152775"/>
            <a:chExt cx="2268000" cy="1832475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6810685" y="3905250"/>
              <a:ext cx="2143596" cy="10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Более</a:t>
              </a: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40 </a:t>
              </a: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совместных</a:t>
              </a: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проектов.</a:t>
              </a:r>
            </a:p>
            <a:p>
              <a:pPr algn="ctr"/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Открытие </a:t>
              </a: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Центра компетенций «БЕЛАЗ» </a:t>
              </a: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 базе Горного университета в 2022 г.</a:t>
              </a: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6743698" y="3152775"/>
              <a:ext cx="2268000" cy="78105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Научно-техническое сотрудничество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561775" y="3019426"/>
            <a:ext cx="2268000" cy="2019300"/>
            <a:chOff x="4686298" y="2619375"/>
            <a:chExt cx="2268000" cy="201930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4759373" y="3371850"/>
              <a:ext cx="2114552" cy="12668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Более 100 </a:t>
              </a: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студентов </a:t>
              </a: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ежегодно</a:t>
              </a: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принимают </a:t>
              </a: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очное</a:t>
              </a: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участие в Форуме «Актуальные проблемы недропользования» и Форуме вузов Союзного государства (БНТУ)</a:t>
              </a: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4686298" y="2619375"/>
              <a:ext cx="2268000" cy="78105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Совместные научно-образовательные мероприятия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285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3450" y="285750"/>
            <a:ext cx="2129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САНКТ-ПЕТЕРБУРГСКИЙ </a:t>
            </a:r>
          </a:p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ГОРНЫЙ УНИВЕРСИТЕТ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3365" y="1700411"/>
            <a:ext cx="8648700" cy="24010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divo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120000"/>
              <a:defRPr/>
            </a:pP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7569" y="21439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ejaVu Serif Condensed" pitchFamily="18" charset="0"/>
                <a:ea typeface="DejaVu Serif Condensed" pitchFamily="18" charset="0"/>
                <a:cs typeface="Arial" pitchFamily="34" charset="0"/>
              </a:rPr>
              <a:t>Центр компетенций БЕЛАЗ</a:t>
            </a:r>
          </a:p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ejaVu Serif Condensed" pitchFamily="18" charset="0"/>
                <a:ea typeface="DejaVu Serif Condensed" pitchFamily="18" charset="0"/>
                <a:cs typeface="Arial" pitchFamily="34" charset="0"/>
              </a:rPr>
              <a:t>в Горном университете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58A09B-52FB-3B45-80B5-596F3F013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0380" y="952500"/>
            <a:ext cx="2480259" cy="40970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AB45472-A3E2-8944-B422-6E1422BB2B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12" y="1327580"/>
            <a:ext cx="1820316" cy="35873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58A09B-52FB-3B45-80B5-596F3F0133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8843" y="1449498"/>
            <a:ext cx="2082092" cy="22931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5089A7-A530-5249-AB38-408124A87D8C}"/>
              </a:ext>
            </a:extLst>
          </p:cNvPr>
          <p:cNvSpPr txBox="1"/>
          <p:nvPr/>
        </p:nvSpPr>
        <p:spPr>
          <a:xfrm>
            <a:off x="256563" y="1451462"/>
            <a:ext cx="1666080" cy="253897"/>
          </a:xfrm>
          <a:prstGeom prst="rect">
            <a:avLst/>
          </a:prstGeom>
          <a:noFill/>
        </p:spPr>
        <p:txBody>
          <a:bodyPr wrap="square" lIns="68563" tIns="34281" rIns="68563" bIns="34281" rtlCol="0">
            <a:spAutoFit/>
          </a:bodyPr>
          <a:lstStyle/>
          <a:p>
            <a:pPr defTabSz="685627"/>
            <a:r>
              <a:rPr lang="ru-RU" sz="1200" b="1" dirty="0">
                <a:solidFill>
                  <a:srgbClr val="F389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Ключевые задачи: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9B3646-4AFD-0346-B603-974AD18CBDCE}"/>
              </a:ext>
            </a:extLst>
          </p:cNvPr>
          <p:cNvSpPr txBox="1"/>
          <p:nvPr/>
        </p:nvSpPr>
        <p:spPr>
          <a:xfrm>
            <a:off x="6622781" y="1077880"/>
            <a:ext cx="1666080" cy="253916"/>
          </a:xfrm>
          <a:prstGeom prst="rect">
            <a:avLst/>
          </a:prstGeom>
          <a:noFill/>
        </p:spPr>
        <p:txBody>
          <a:bodyPr wrap="square" lIns="68563" tIns="34281" rIns="68563" bIns="34281" rtlCol="0">
            <a:spAutoFit/>
          </a:bodyPr>
          <a:lstStyle/>
          <a:p>
            <a:pPr defTabSz="685627"/>
            <a:r>
              <a:rPr lang="ru-RU" sz="1200" b="1" dirty="0">
                <a:solidFill>
                  <a:srgbClr val="F389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Результаты: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E0753F-7227-864F-B509-3C3CBE11E34B}"/>
              </a:ext>
            </a:extLst>
          </p:cNvPr>
          <p:cNvSpPr txBox="1"/>
          <p:nvPr/>
        </p:nvSpPr>
        <p:spPr>
          <a:xfrm>
            <a:off x="41283" y="1701659"/>
            <a:ext cx="1957559" cy="3393236"/>
          </a:xfrm>
          <a:prstGeom prst="rect">
            <a:avLst/>
          </a:prstGeom>
          <a:noFill/>
        </p:spPr>
        <p:txBody>
          <a:bodyPr wrap="square" lIns="68563" tIns="34281" rIns="68563" bIns="34281" rtlCol="0">
            <a:spAutoFit/>
          </a:bodyPr>
          <a:lstStyle/>
          <a:p>
            <a:pPr marL="214259" indent="-214259" defTabSz="685627">
              <a:buClr>
                <a:srgbClr val="E15A06"/>
              </a:buClr>
              <a:buFont typeface="Wingdings" pitchFamily="2" charset="2"/>
              <a:buChar char="ü"/>
            </a:pPr>
            <a:r>
              <a:rPr lang="ru-RU" sz="900" dirty="0">
                <a:solidFill>
                  <a:prstClr val="white"/>
                </a:solidFill>
              </a:rPr>
              <a:t>Создание ключевых условий, способствующих подготовке высококвалифицированных кадров для цифровой экономики;</a:t>
            </a:r>
          </a:p>
          <a:p>
            <a:pPr marL="214259" indent="-214259" defTabSz="685627">
              <a:buClr>
                <a:srgbClr val="E15A06"/>
              </a:buClr>
              <a:buFont typeface="Wingdings" pitchFamily="2" charset="2"/>
              <a:buChar char="ü"/>
            </a:pPr>
            <a:r>
              <a:rPr lang="ru-RU" sz="900" dirty="0">
                <a:solidFill>
                  <a:prstClr val="white"/>
                </a:solidFill>
              </a:rPr>
              <a:t>Внедрение цифровых технологий для модернизации компаний минерально-сырьевого комплекса;</a:t>
            </a:r>
          </a:p>
          <a:p>
            <a:pPr marL="214259" indent="-214259" defTabSz="685627">
              <a:buClr>
                <a:srgbClr val="E15A06"/>
              </a:buClr>
              <a:buFont typeface="Wingdings" pitchFamily="2" charset="2"/>
              <a:buChar char="ü"/>
            </a:pPr>
            <a:r>
              <a:rPr lang="ru-RU" sz="900" dirty="0">
                <a:solidFill>
                  <a:prstClr val="white"/>
                </a:solidFill>
              </a:rPr>
              <a:t>Обучение сотрудников компаний-партнеров работе с новыми продуктами </a:t>
            </a:r>
            <a:r>
              <a:rPr lang="ru-RU" sz="900" dirty="0" err="1">
                <a:solidFill>
                  <a:prstClr val="white"/>
                </a:solidFill>
              </a:rPr>
              <a:t>цифровизации</a:t>
            </a:r>
            <a:r>
              <a:rPr lang="ru-RU" sz="900" dirty="0">
                <a:solidFill>
                  <a:prstClr val="white"/>
                </a:solidFill>
              </a:rPr>
              <a:t>;</a:t>
            </a:r>
          </a:p>
          <a:p>
            <a:pPr marL="214259" indent="-214259" defTabSz="685627">
              <a:buClr>
                <a:srgbClr val="E15A06"/>
              </a:buClr>
              <a:buFont typeface="Wingdings" pitchFamily="2" charset="2"/>
              <a:buChar char="ü"/>
            </a:pPr>
            <a:r>
              <a:rPr lang="ru-RU" sz="900" dirty="0">
                <a:solidFill>
                  <a:prstClr val="white"/>
                </a:solidFill>
              </a:rPr>
              <a:t>Развитие сотрудничества в области высоких технологий с профильными компаниями и другими университетами;</a:t>
            </a:r>
          </a:p>
          <a:p>
            <a:pPr marL="214259" indent="-214259" defTabSz="685627">
              <a:buClr>
                <a:srgbClr val="E15A06"/>
              </a:buClr>
              <a:buFont typeface="Wingdings" pitchFamily="2" charset="2"/>
              <a:buChar char="ü"/>
            </a:pPr>
            <a:r>
              <a:rPr lang="ru-RU" sz="900" dirty="0">
                <a:solidFill>
                  <a:prstClr val="white"/>
                </a:solidFill>
              </a:rPr>
              <a:t>Пополнение научной базы в сфере цифровых технологий, публикация результатов исследований в научных журналах мирового масштаба.</a:t>
            </a:r>
          </a:p>
          <a:p>
            <a:pPr marL="214259" indent="-214259" defTabSz="685627">
              <a:buClr>
                <a:srgbClr val="80BC48"/>
              </a:buClr>
              <a:buFont typeface="Wingdings" pitchFamily="2" charset="2"/>
              <a:buChar char="ü"/>
            </a:pPr>
            <a:endParaRPr lang="ru-RU" sz="900" dirty="0">
              <a:solidFill>
                <a:prstClr val="white"/>
              </a:solidFill>
            </a:endParaRPr>
          </a:p>
          <a:p>
            <a:pPr marL="214259" indent="-214259" defTabSz="685627">
              <a:buClr>
                <a:srgbClr val="80BC48"/>
              </a:buClr>
              <a:buFont typeface="Wingdings" pitchFamily="2" charset="2"/>
              <a:buChar char="ü"/>
            </a:pPr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5586AD-74C5-084A-BBD5-7C2835D688F2}"/>
              </a:ext>
            </a:extLst>
          </p:cNvPr>
          <p:cNvSpPr txBox="1"/>
          <p:nvPr/>
        </p:nvSpPr>
        <p:spPr>
          <a:xfrm>
            <a:off x="6395521" y="1312992"/>
            <a:ext cx="2507785" cy="3659958"/>
          </a:xfrm>
          <a:prstGeom prst="rect">
            <a:avLst/>
          </a:prstGeom>
          <a:noFill/>
        </p:spPr>
        <p:txBody>
          <a:bodyPr wrap="square" lIns="68563" tIns="34281" rIns="68563" bIns="34281" rtlCol="0">
            <a:spAutoFit/>
          </a:bodyPr>
          <a:lstStyle/>
          <a:p>
            <a:pPr marL="214259" indent="-214259" defTabSz="685627">
              <a:spcBef>
                <a:spcPts val="225"/>
              </a:spcBef>
              <a:spcAft>
                <a:spcPts val="225"/>
              </a:spcAft>
              <a:buClr>
                <a:srgbClr val="E15A06"/>
              </a:buClr>
              <a:buFont typeface="Wingdings" pitchFamily="2" charset="2"/>
              <a:buChar char="ü"/>
            </a:pPr>
            <a:r>
              <a:rPr lang="ru-RU" sz="1100" b="1" dirty="0">
                <a:solidFill>
                  <a:prstClr val="white"/>
                </a:solidFill>
              </a:rPr>
              <a:t>Создание интеллектуального образовательного пространства для обучения студентов и сотрудников горнодобывающих компаний , которые будут проводить цифровую трансформацию горной отрасли; </a:t>
            </a:r>
          </a:p>
          <a:p>
            <a:pPr marL="214259" indent="-214259" defTabSz="685627">
              <a:spcBef>
                <a:spcPts val="225"/>
              </a:spcBef>
              <a:spcAft>
                <a:spcPts val="225"/>
              </a:spcAft>
              <a:buClr>
                <a:srgbClr val="E15A06"/>
              </a:buClr>
              <a:buFont typeface="Wingdings" pitchFamily="2" charset="2"/>
              <a:buChar char="ü"/>
            </a:pPr>
            <a:r>
              <a:rPr lang="ru-RU" sz="1100" b="1" dirty="0">
                <a:solidFill>
                  <a:prstClr val="white"/>
                </a:solidFill>
              </a:rPr>
              <a:t>Инновационная </a:t>
            </a:r>
            <a:r>
              <a:rPr lang="ru-RU" sz="1100" b="1" dirty="0" err="1">
                <a:solidFill>
                  <a:prstClr val="white"/>
                </a:solidFill>
              </a:rPr>
              <a:t>демо</a:t>
            </a:r>
            <a:r>
              <a:rPr lang="ru-RU" sz="1100" b="1" dirty="0">
                <a:solidFill>
                  <a:prstClr val="white"/>
                </a:solidFill>
              </a:rPr>
              <a:t>-зона решений для горной индустрии;</a:t>
            </a:r>
          </a:p>
          <a:p>
            <a:pPr marL="214259" indent="-214259" defTabSz="685627">
              <a:spcBef>
                <a:spcPts val="225"/>
              </a:spcBef>
              <a:spcAft>
                <a:spcPts val="225"/>
              </a:spcAft>
              <a:buClr>
                <a:srgbClr val="E15A06"/>
              </a:buClr>
              <a:buFont typeface="Wingdings" pitchFamily="2" charset="2"/>
              <a:buChar char="ü"/>
            </a:pPr>
            <a:r>
              <a:rPr lang="ru-RU" sz="1100" b="1" dirty="0">
                <a:solidFill>
                  <a:prstClr val="white"/>
                </a:solidFill>
              </a:rPr>
              <a:t>Тестовая площадка для проверки гипотез и разработки нового функционала программного обеспечения; </a:t>
            </a:r>
          </a:p>
          <a:p>
            <a:pPr marL="214259" indent="-214259" defTabSz="685627">
              <a:spcBef>
                <a:spcPts val="225"/>
              </a:spcBef>
              <a:spcAft>
                <a:spcPts val="225"/>
              </a:spcAft>
              <a:buClr>
                <a:srgbClr val="E15A06"/>
              </a:buClr>
              <a:buFont typeface="Wingdings" pitchFamily="2" charset="2"/>
              <a:buChar char="ü"/>
            </a:pPr>
            <a:r>
              <a:rPr lang="ru-RU" sz="1100" b="1" dirty="0">
                <a:solidFill>
                  <a:prstClr val="white"/>
                </a:solidFill>
              </a:rPr>
              <a:t>Площадка для проведения научно-практических конференции в горной индустрии;</a:t>
            </a:r>
          </a:p>
          <a:p>
            <a:pPr marL="214259" indent="-214259" defTabSz="685627">
              <a:spcBef>
                <a:spcPts val="225"/>
              </a:spcBef>
              <a:spcAft>
                <a:spcPts val="225"/>
              </a:spcAft>
              <a:buClr>
                <a:srgbClr val="E15A06"/>
              </a:buClr>
              <a:buFont typeface="Wingdings" pitchFamily="2" charset="2"/>
              <a:buChar char="ü"/>
            </a:pPr>
            <a:r>
              <a:rPr lang="ru-RU" sz="1100" b="1" dirty="0">
                <a:solidFill>
                  <a:prstClr val="white"/>
                </a:solidFill>
              </a:rPr>
              <a:t>Центр сертификации по решениям (диспетчеризация ГТК, управление роботизированной техникой, проектирование объектов и т.д.)</a:t>
            </a:r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476EBB-094F-C14F-A179-F2048F881EC1}"/>
              </a:ext>
            </a:extLst>
          </p:cNvPr>
          <p:cNvSpPr txBox="1"/>
          <p:nvPr/>
        </p:nvSpPr>
        <p:spPr>
          <a:xfrm>
            <a:off x="1998843" y="1773573"/>
            <a:ext cx="2082092" cy="1869724"/>
          </a:xfrm>
          <a:prstGeom prst="rect">
            <a:avLst/>
          </a:prstGeom>
          <a:noFill/>
        </p:spPr>
        <p:txBody>
          <a:bodyPr wrap="square" lIns="68563" tIns="34281" rIns="68563" bIns="34281" rtlCol="0">
            <a:spAutoFit/>
          </a:bodyPr>
          <a:lstStyle/>
          <a:p>
            <a:pPr defTabSz="685627">
              <a:buClr>
                <a:srgbClr val="80BC48"/>
              </a:buClr>
            </a:pPr>
            <a:r>
              <a:rPr lang="ru-RU" sz="900" b="1" dirty="0">
                <a:solidFill>
                  <a:prstClr val="white"/>
                </a:solidFill>
              </a:rPr>
              <a:t>         </a:t>
            </a:r>
            <a:r>
              <a:rPr lang="ru-RU" sz="900" dirty="0">
                <a:solidFill>
                  <a:prstClr val="white"/>
                </a:solidFill>
              </a:rPr>
              <a:t>Учебно-лабораторный комплекс;</a:t>
            </a:r>
          </a:p>
          <a:p>
            <a:pPr marL="257110" indent="-257110" defTabSz="685627">
              <a:buClr>
                <a:srgbClr val="E15A06"/>
              </a:buClr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white"/>
                </a:solidFill>
              </a:rPr>
              <a:t>Тренажерные комплексы,  в том числе  виртуальной реальности;</a:t>
            </a:r>
          </a:p>
          <a:p>
            <a:pPr marL="257110" indent="-257110" defTabSz="685627">
              <a:buClr>
                <a:srgbClr val="E15A06"/>
              </a:buClr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white"/>
                </a:solidFill>
              </a:rPr>
              <a:t>Рабочее место оператора дистанционного и автономного управления самосвалами и стенд бортовых систем;  </a:t>
            </a:r>
          </a:p>
          <a:p>
            <a:pPr marL="257110" indent="-257110" defTabSz="685627">
              <a:buClr>
                <a:srgbClr val="E15A06"/>
              </a:buClr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white"/>
                </a:solidFill>
              </a:rPr>
              <a:t>Лаборатория «Цифровое горное производство» на базе АСУ ГТК «Карьер»;</a:t>
            </a:r>
          </a:p>
          <a:p>
            <a:pPr marL="257110" indent="-257110" defTabSz="685627">
              <a:buClr>
                <a:srgbClr val="E15A06"/>
              </a:buClr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white"/>
                </a:solidFill>
              </a:rPr>
              <a:t>Цифровые решения повышения производительности и безопасности техники.</a:t>
            </a:r>
          </a:p>
        </p:txBody>
      </p:sp>
      <p:pic>
        <p:nvPicPr>
          <p:cNvPr id="17" name="Picture 2" descr="C:\Users\adm\Desktop\Презентация для MW\30-03-2022_БЕЛАЗ_открытие центра\IMG_749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6002" y="3851797"/>
            <a:ext cx="1917000" cy="127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\Desktop\Презентация для MW\30-03-2022_БЕЛАЗ_открытие центра\IMG_976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9286" y="1262769"/>
            <a:ext cx="1917000" cy="127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197D82B4-F7CD-45BD-BD8D-1210F315177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021" y="2559084"/>
            <a:ext cx="1917000" cy="127799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29B3646-4AFD-0346-B603-974AD18CBDCE}"/>
              </a:ext>
            </a:extLst>
          </p:cNvPr>
          <p:cNvSpPr txBox="1"/>
          <p:nvPr/>
        </p:nvSpPr>
        <p:spPr>
          <a:xfrm>
            <a:off x="2210801" y="1527460"/>
            <a:ext cx="1666080" cy="253916"/>
          </a:xfrm>
          <a:prstGeom prst="rect">
            <a:avLst/>
          </a:prstGeom>
          <a:noFill/>
        </p:spPr>
        <p:txBody>
          <a:bodyPr wrap="square" lIns="68563" tIns="34281" rIns="68563" bIns="34281" rtlCol="0">
            <a:spAutoFit/>
          </a:bodyPr>
          <a:lstStyle/>
          <a:p>
            <a:pPr defTabSz="685627"/>
            <a:r>
              <a:rPr lang="ru-RU" sz="1200" b="1" dirty="0">
                <a:solidFill>
                  <a:srgbClr val="F389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Оснащение центра:</a:t>
            </a:r>
          </a:p>
        </p:txBody>
      </p:sp>
      <p:pic>
        <p:nvPicPr>
          <p:cNvPr id="24" name="Picture 4" descr="C:\Users\adm\Desktop\Презентация для MW\Презентации\Стендовый доклад\IMG_042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54" y="3857880"/>
            <a:ext cx="1916557" cy="12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671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3450" y="285750"/>
            <a:ext cx="2129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САНКТ-ПЕТЕРБУРГСКИЙ </a:t>
            </a:r>
          </a:p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ГОРНЫЙ УНИВЕРСИТЕТ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3365" y="1700411"/>
            <a:ext cx="8648700" cy="24010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divo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120000"/>
              <a:defRPr/>
            </a:pP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углом 4"/>
          <p:cNvSpPr/>
          <p:nvPr/>
        </p:nvSpPr>
        <p:spPr>
          <a:xfrm rot="16200000" flipH="1">
            <a:off x="1927123" y="1080106"/>
            <a:ext cx="708414" cy="1632398"/>
          </a:xfrm>
          <a:prstGeom prst="bentArrow">
            <a:avLst>
              <a:gd name="adj1" fmla="val 13107"/>
              <a:gd name="adj2" fmla="val 21105"/>
              <a:gd name="adj3" fmla="val 25000"/>
              <a:gd name="adj4" fmla="val 875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123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трелка углом 5"/>
          <p:cNvSpPr/>
          <p:nvPr/>
        </p:nvSpPr>
        <p:spPr>
          <a:xfrm rot="5400000">
            <a:off x="6462054" y="968555"/>
            <a:ext cx="716034" cy="1863120"/>
          </a:xfrm>
          <a:prstGeom prst="bentArrow">
            <a:avLst>
              <a:gd name="adj1" fmla="val 13107"/>
              <a:gd name="adj2" fmla="val 21105"/>
              <a:gd name="adj3" fmla="val 25000"/>
              <a:gd name="adj4" fmla="val 875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123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935791" y="787472"/>
            <a:ext cx="3246120" cy="1234440"/>
            <a:chOff x="1729740" y="2171700"/>
            <a:chExt cx="3246120" cy="1234440"/>
          </a:xfrm>
        </p:grpSpPr>
        <p:sp>
          <p:nvSpPr>
            <p:cNvPr id="8" name="Овал 7"/>
            <p:cNvSpPr/>
            <p:nvPr/>
          </p:nvSpPr>
          <p:spPr>
            <a:xfrm>
              <a:off x="1729740" y="2278380"/>
              <a:ext cx="3246120" cy="1127760"/>
            </a:xfrm>
            <a:prstGeom prst="ellipse">
              <a:avLst/>
            </a:prstGeom>
            <a:solidFill>
              <a:srgbClr val="123264"/>
            </a:solidFill>
            <a:ln>
              <a:solidFill>
                <a:srgbClr val="123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50" dirty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1828800" y="2171700"/>
              <a:ext cx="3055620" cy="1127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erif Condensed" pitchFamily="18" charset="0"/>
                  <a:ea typeface="DejaVu Serif Condensed" pitchFamily="18" charset="0"/>
                  <a:cs typeface="Arial" pitchFamily="34" charset="0"/>
                </a:rPr>
                <a:t>Совместные программы</a:t>
              </a:r>
              <a:endParaRPr lang="ru-RU" sz="17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DejaVu Serif Condensed" pitchFamily="18" charset="0"/>
                <a:ea typeface="DejaVu Serif Condensed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31630" y="2261942"/>
            <a:ext cx="2952000" cy="1005840"/>
            <a:chOff x="708660" y="3482340"/>
            <a:chExt cx="3246120" cy="1242060"/>
          </a:xfrm>
        </p:grpSpPr>
        <p:sp>
          <p:nvSpPr>
            <p:cNvPr id="12" name="Овал 11"/>
            <p:cNvSpPr/>
            <p:nvPr/>
          </p:nvSpPr>
          <p:spPr>
            <a:xfrm>
              <a:off x="708660" y="3482340"/>
              <a:ext cx="3246120" cy="1127760"/>
            </a:xfrm>
            <a:prstGeom prst="ellipse">
              <a:avLst/>
            </a:prstGeom>
            <a:solidFill>
              <a:srgbClr val="123264"/>
            </a:solidFill>
            <a:ln>
              <a:solidFill>
                <a:srgbClr val="123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50" dirty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807720" y="3596640"/>
              <a:ext cx="3055620" cy="1127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erif Condensed" pitchFamily="18" charset="0"/>
                  <a:ea typeface="DejaVu Serif Condensed" pitchFamily="18" charset="0"/>
                  <a:cs typeface="Arial" pitchFamily="34" charset="0"/>
                </a:rPr>
                <a:t>Программы включенного обучения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054276" y="2280992"/>
            <a:ext cx="2952000" cy="1005840"/>
            <a:chOff x="708660" y="3482340"/>
            <a:chExt cx="3246120" cy="1242060"/>
          </a:xfrm>
        </p:grpSpPr>
        <p:sp>
          <p:nvSpPr>
            <p:cNvPr id="15" name="Овал 14"/>
            <p:cNvSpPr/>
            <p:nvPr/>
          </p:nvSpPr>
          <p:spPr>
            <a:xfrm>
              <a:off x="708660" y="3482340"/>
              <a:ext cx="3246120" cy="1127760"/>
            </a:xfrm>
            <a:prstGeom prst="ellipse">
              <a:avLst/>
            </a:prstGeom>
            <a:solidFill>
              <a:srgbClr val="123264"/>
            </a:solidFill>
            <a:ln>
              <a:solidFill>
                <a:srgbClr val="123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50" dirty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807720" y="3596640"/>
              <a:ext cx="3055620" cy="1127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erif Condensed" pitchFamily="18" charset="0"/>
                  <a:ea typeface="DejaVu Serif Condensed" pitchFamily="18" charset="0"/>
                  <a:cs typeface="Arial" pitchFamily="34" charset="0"/>
                </a:rPr>
                <a:t>Программы</a:t>
              </a:r>
            </a:p>
            <a:p>
              <a:pPr algn="ctr"/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erif Condensed" pitchFamily="18" charset="0"/>
                  <a:ea typeface="DejaVu Serif Condensed" pitchFamily="18" charset="0"/>
                  <a:cs typeface="Arial" pitchFamily="34" charset="0"/>
                </a:rPr>
                <a:t>двух </a:t>
              </a:r>
            </a:p>
            <a:p>
              <a:pPr algn="ctr"/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erif Condensed" pitchFamily="18" charset="0"/>
                  <a:ea typeface="DejaVu Serif Condensed" pitchFamily="18" charset="0"/>
                  <a:cs typeface="Arial" pitchFamily="34" charset="0"/>
                </a:rPr>
                <a:t>дипломов</a:t>
              </a:r>
              <a:endPara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DejaVu Serif Condensed" pitchFamily="18" charset="0"/>
                <a:ea typeface="DejaVu Serif Condensed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292080" y="241007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Виды совместных программ</a:t>
            </a:r>
          </a:p>
          <a:p>
            <a:pPr lvl="0"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и формат их реализации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DejaVu Serif Condensed" pitchFamily="18" charset="0"/>
              <a:ea typeface="DejaVu Serif Condensed" pitchFamily="18" charset="0"/>
              <a:cs typeface="Arial" pitchFamily="34" charset="0"/>
            </a:endParaRPr>
          </a:p>
        </p:txBody>
      </p:sp>
      <p:sp>
        <p:nvSpPr>
          <p:cNvPr id="30" name="Стрелка углом 29"/>
          <p:cNvSpPr/>
          <p:nvPr/>
        </p:nvSpPr>
        <p:spPr>
          <a:xfrm rot="16200000" flipH="1">
            <a:off x="1959322" y="2995829"/>
            <a:ext cx="708414" cy="1632398"/>
          </a:xfrm>
          <a:prstGeom prst="bentArrow">
            <a:avLst>
              <a:gd name="adj1" fmla="val 13107"/>
              <a:gd name="adj2" fmla="val 21105"/>
              <a:gd name="adj3" fmla="val 25000"/>
              <a:gd name="adj4" fmla="val 875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123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Стрелка углом 30"/>
          <p:cNvSpPr/>
          <p:nvPr/>
        </p:nvSpPr>
        <p:spPr>
          <a:xfrm rot="5400000">
            <a:off x="6494253" y="2884278"/>
            <a:ext cx="716034" cy="1863120"/>
          </a:xfrm>
          <a:prstGeom prst="bentArrow">
            <a:avLst>
              <a:gd name="adj1" fmla="val 13107"/>
              <a:gd name="adj2" fmla="val 21105"/>
              <a:gd name="adj3" fmla="val 25000"/>
              <a:gd name="adj4" fmla="val 875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123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2967990" y="2703195"/>
            <a:ext cx="3246120" cy="1234440"/>
            <a:chOff x="1729740" y="2171700"/>
            <a:chExt cx="3246120" cy="1234440"/>
          </a:xfrm>
        </p:grpSpPr>
        <p:sp>
          <p:nvSpPr>
            <p:cNvPr id="33" name="Овал 32"/>
            <p:cNvSpPr/>
            <p:nvPr/>
          </p:nvSpPr>
          <p:spPr>
            <a:xfrm>
              <a:off x="1729740" y="2278380"/>
              <a:ext cx="3246120" cy="1127760"/>
            </a:xfrm>
            <a:prstGeom prst="ellipse">
              <a:avLst/>
            </a:prstGeom>
            <a:solidFill>
              <a:srgbClr val="123264"/>
            </a:solidFill>
            <a:ln>
              <a:solidFill>
                <a:srgbClr val="123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50" dirty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1828800" y="2171700"/>
              <a:ext cx="3055620" cy="1127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i="1" dirty="0">
                  <a:solidFill>
                    <a:schemeClr val="tx1"/>
                  </a:solidFill>
                  <a:latin typeface="DejaVu Serif Condensed" pitchFamily="18" charset="0"/>
                  <a:ea typeface="DejaVu Serif Condensed" pitchFamily="18" charset="0"/>
                </a:rPr>
                <a:t>Формат обучения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45529" y="4137660"/>
            <a:ext cx="2952000" cy="1005840"/>
            <a:chOff x="708660" y="3482340"/>
            <a:chExt cx="3246120" cy="1242060"/>
          </a:xfrm>
        </p:grpSpPr>
        <p:sp>
          <p:nvSpPr>
            <p:cNvPr id="36" name="Овал 35"/>
            <p:cNvSpPr/>
            <p:nvPr/>
          </p:nvSpPr>
          <p:spPr>
            <a:xfrm>
              <a:off x="708660" y="3482340"/>
              <a:ext cx="3246120" cy="1127760"/>
            </a:xfrm>
            <a:prstGeom prst="ellipse">
              <a:avLst/>
            </a:prstGeom>
            <a:solidFill>
              <a:srgbClr val="123264"/>
            </a:solidFill>
            <a:ln>
              <a:solidFill>
                <a:srgbClr val="123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50" dirty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807720" y="3596640"/>
              <a:ext cx="3055620" cy="1127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erif Condensed" pitchFamily="18" charset="0"/>
                  <a:ea typeface="DejaVu Serif Condensed" pitchFamily="18" charset="0"/>
                  <a:cs typeface="Arial" pitchFamily="34" charset="0"/>
                </a:rPr>
                <a:t>По индивидуальному графику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058650" y="4137660"/>
            <a:ext cx="2952000" cy="1005840"/>
            <a:chOff x="708660" y="3482340"/>
            <a:chExt cx="3246120" cy="1242060"/>
          </a:xfrm>
        </p:grpSpPr>
        <p:sp>
          <p:nvSpPr>
            <p:cNvPr id="39" name="Овал 38"/>
            <p:cNvSpPr/>
            <p:nvPr/>
          </p:nvSpPr>
          <p:spPr>
            <a:xfrm>
              <a:off x="708660" y="3482340"/>
              <a:ext cx="3246120" cy="1127760"/>
            </a:xfrm>
            <a:prstGeom prst="ellipse">
              <a:avLst/>
            </a:prstGeom>
            <a:solidFill>
              <a:srgbClr val="123264"/>
            </a:solidFill>
            <a:ln>
              <a:solidFill>
                <a:srgbClr val="123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50" dirty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860091" y="3596640"/>
              <a:ext cx="3055620" cy="1127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erif Condensed" pitchFamily="18" charset="0"/>
                  <a:ea typeface="DejaVu Serif Condensed" pitchFamily="18" charset="0"/>
                  <a:cs typeface="Arial" pitchFamily="34" charset="0"/>
                </a:rPr>
                <a:t>«Перекрестный формат»</a:t>
              </a:r>
              <a:endPara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DejaVu Serif Condensed" pitchFamily="18" charset="0"/>
                <a:ea typeface="DejaVu Serif Condensed" pitchFamily="18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3450" y="285750"/>
            <a:ext cx="2129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САНКТ-ПЕТЕРБУРГСКИЙ </a:t>
            </a:r>
          </a:p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ГОРНЫЙ УНИВЕРСИТЕТ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93381" y="439638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Цели и приоритетные направления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DejaVu Serif Condensed" pitchFamily="18" charset="0"/>
              <a:ea typeface="DejaVu Serif Condensed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0305" y="1927087"/>
            <a:ext cx="81564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 мая 2017 года по ноябрь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 года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(включительно)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0305" y="1157794"/>
            <a:ext cx="8041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11111"/>
                </a:solidFill>
                <a:latin typeface="Georgia" panose="02040502050405020303" pitchFamily="18" charset="0"/>
              </a:rPr>
              <a:t>Приоритетный проект </a:t>
            </a:r>
          </a:p>
          <a:p>
            <a:pPr algn="ctr"/>
            <a:r>
              <a:rPr lang="ru-RU" sz="1600" b="1" dirty="0">
                <a:solidFill>
                  <a:srgbClr val="111111"/>
                </a:solidFill>
                <a:latin typeface="Georgia" panose="02040502050405020303" pitchFamily="18" charset="0"/>
              </a:rPr>
              <a:t>«Развитие экспортного потенциала российской системы образования»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0305" y="2426526"/>
            <a:ext cx="8249351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Сопоставимость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образовании позволяет достичь следующих целей:</a:t>
            </a:r>
          </a:p>
          <a:p>
            <a:pPr marL="324000" indent="3600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учебных программ, в которых согласованы все основные элементы учебного процесса (учебный план, методы обучения и оценки, требования к содержанию курсов и преподавателям);</a:t>
            </a:r>
          </a:p>
          <a:p>
            <a:pPr marL="324000" indent="36000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Автоматическое признание результатов обучения в университете-партнере всеми участниками партнерства, что является гарантией встраивания элемента мобильности в образовательный процесс;</a:t>
            </a:r>
          </a:p>
          <a:p>
            <a:pPr marL="324000" indent="36000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общего органа управления программой;</a:t>
            </a:r>
          </a:p>
          <a:p>
            <a:pPr marL="324000" indent="36000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Выдача совместного (от имени участников программы) диплома или дипломов университетов участников по завершении обучения.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99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3450" y="285750"/>
            <a:ext cx="2129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САНКТ-ПЕТЕРБУРГСКИЙ </a:t>
            </a:r>
          </a:p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ГОРНЫЙ УНИВЕРСИТЕТ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218224"/>
              </p:ext>
            </p:extLst>
          </p:nvPr>
        </p:nvGraphicFramePr>
        <p:xfrm>
          <a:off x="3310467" y="976186"/>
          <a:ext cx="5833533" cy="2217420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1827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9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836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Санкт-Петербургский горный</a:t>
                      </a:r>
                      <a:r>
                        <a:rPr lang="ru-RU" sz="1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университет</a:t>
                      </a:r>
                      <a:endParaRPr lang="ru-RU" sz="1200" b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Белорусский национальный технических университет (БНТУ)</a:t>
                      </a:r>
                      <a:endParaRPr lang="ru-RU" sz="1200" b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04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программа</a:t>
                      </a:r>
                      <a:endParaRPr lang="ru-RU" sz="1200" b="1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21.05.04 Горное дело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Направленность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(профиль) Горные машины</a:t>
                      </a:r>
                      <a:endParaRPr lang="ru-RU" sz="1200" b="1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1-36 10 01 Горные машины и оборудование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специальности Горные машины и оборудование (электромеханика)</a:t>
                      </a:r>
                      <a:endParaRPr lang="ru-RU" sz="1200" b="1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52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r>
                        <a:rPr lang="ru-RU" sz="1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обучения</a:t>
                      </a:r>
                      <a:endParaRPr lang="ru-RU" sz="1200" b="1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 лет</a:t>
                      </a:r>
                      <a:endParaRPr lang="ru-RU" sz="120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  <a:endParaRPr lang="ru-RU" sz="120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83408" y="4261285"/>
            <a:ext cx="7350710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indent="-194813"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Включенное обучение и получение дополнительных профессиональных компетенций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77360" y="224572"/>
            <a:ext cx="4536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Предложения по реализации </a:t>
            </a:r>
          </a:p>
          <a:p>
            <a:pPr lvl="0"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совместной образовательной программы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DejaVu Serif Condensed" pitchFamily="18" charset="0"/>
              <a:ea typeface="DejaVu Serif Condensed" pitchFamily="18" charset="0"/>
              <a:cs typeface="Arial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47625" y="2895120"/>
            <a:ext cx="2870205" cy="923765"/>
            <a:chOff x="1729740" y="2278380"/>
            <a:chExt cx="3246120" cy="1127760"/>
          </a:xfrm>
        </p:grpSpPr>
        <p:sp>
          <p:nvSpPr>
            <p:cNvPr id="21" name="Овал 20"/>
            <p:cNvSpPr/>
            <p:nvPr/>
          </p:nvSpPr>
          <p:spPr>
            <a:xfrm>
              <a:off x="1729740" y="2278380"/>
              <a:ext cx="3246120" cy="1127760"/>
            </a:xfrm>
            <a:prstGeom prst="ellipse">
              <a:avLst/>
            </a:prstGeom>
            <a:solidFill>
              <a:srgbClr val="123264"/>
            </a:solidFill>
            <a:ln>
              <a:solidFill>
                <a:srgbClr val="123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50" dirty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1824989" y="2278380"/>
              <a:ext cx="3055620" cy="1127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erif Condensed" pitchFamily="18" charset="0"/>
                  <a:ea typeface="DejaVu Serif Condensed" pitchFamily="18" charset="0"/>
                  <a:cs typeface="Arial" pitchFamily="34" charset="0"/>
                </a:rPr>
                <a:t>Совместные программы</a:t>
              </a:r>
              <a:endParaRPr lang="ru-RU" sz="17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DejaVu Serif Condensed" pitchFamily="18" charset="0"/>
                <a:ea typeface="DejaVu Serif Condensed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605694" y="3579699"/>
            <a:ext cx="5538306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indent="-194813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Освоение образовательной программы в рамках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двойных дипломов</a:t>
            </a:r>
            <a:endParaRPr lang="ru-RU" sz="1400" dirty="0"/>
          </a:p>
        </p:txBody>
      </p:sp>
      <p:sp>
        <p:nvSpPr>
          <p:cNvPr id="3" name="Стрелка вправо с вырезом 2"/>
          <p:cNvSpPr/>
          <p:nvPr/>
        </p:nvSpPr>
        <p:spPr>
          <a:xfrm rot="5400000">
            <a:off x="1272185" y="3926612"/>
            <a:ext cx="421312" cy="248033"/>
          </a:xfrm>
          <a:prstGeom prst="notched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123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с вырезом 24"/>
          <p:cNvSpPr/>
          <p:nvPr/>
        </p:nvSpPr>
        <p:spPr>
          <a:xfrm>
            <a:off x="3086744" y="3589419"/>
            <a:ext cx="477493" cy="250553"/>
          </a:xfrm>
          <a:prstGeom prst="notched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123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3450" y="285750"/>
            <a:ext cx="2129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САНКТ-ПЕТЕРБУРГСКИЙ </a:t>
            </a:r>
          </a:p>
          <a:p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ГОРНЫЙ УНИВЕРСИТЕТ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122" y="1146537"/>
            <a:ext cx="2963950" cy="488000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Трудности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при реализации: </a:t>
            </a:r>
          </a:p>
          <a:p>
            <a:pPr indent="184075">
              <a:lnSpc>
                <a:spcPct val="120000"/>
              </a:lnSpc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Различные объемы и сроки обучения;</a:t>
            </a:r>
          </a:p>
          <a:p>
            <a:pPr indent="184075" algn="just">
              <a:lnSpc>
                <a:spcPct val="120000"/>
              </a:lnSpc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 БНТУ осуществляет образовательную деятельность по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типовым учебным планам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утвержденным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Министерством образования Республики Беларусь;</a:t>
            </a:r>
          </a:p>
          <a:p>
            <a:pPr indent="184075" algn="just">
              <a:lnSpc>
                <a:spcPct val="120000"/>
              </a:lnSpc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 Согласованность и признание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компетентносных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моделей.</a:t>
            </a:r>
          </a:p>
          <a:p>
            <a:pPr>
              <a:lnSpc>
                <a:spcPct val="120000"/>
              </a:lnSpc>
            </a:pP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Пути решения:</a:t>
            </a:r>
          </a:p>
          <a:p>
            <a:pPr indent="184075" algn="just">
              <a:lnSpc>
                <a:spcPct val="120000"/>
              </a:lnSpc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Горным университетом совместно с БНТУ подготовлен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проект письма в Министерство образования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Республики Беларусь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 целью получения одобрения и признания унификации образовательной программы;</a:t>
            </a:r>
          </a:p>
          <a:p>
            <a:pPr indent="184075" algn="just">
              <a:lnSpc>
                <a:spcPct val="120000"/>
              </a:lnSpc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 Создание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рабочей группы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двух университетов для рассмотрения и согласования рабочих программ дисциплин.</a:t>
            </a:r>
          </a:p>
          <a:p>
            <a:pPr indent="184075" algn="just">
              <a:lnSpc>
                <a:spcPct val="120000"/>
              </a:lnSpc>
            </a:pPr>
            <a:br>
              <a:rPr lang="ru-RU" b="1" dirty="0"/>
            </a:br>
            <a:endParaRPr lang="ru-RU" b="1" dirty="0"/>
          </a:p>
          <a:p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192249"/>
              </p:ext>
            </p:extLst>
          </p:nvPr>
        </p:nvGraphicFramePr>
        <p:xfrm>
          <a:off x="3130486" y="1039121"/>
          <a:ext cx="5850319" cy="185513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43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1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7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018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1-4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 (осенний семестр)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 курсы</a:t>
                      </a:r>
                    </a:p>
                  </a:txBody>
                  <a:tcPr marL="84406" marR="84406" marT="34290" marB="3429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50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4 курс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250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(весенний семестр) + производственная практика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34290" marB="3429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50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5 курс</a:t>
                      </a:r>
                    </a:p>
                    <a:p>
                      <a:pPr marL="0" marR="0" indent="0" algn="ctr" defTabSz="250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(осенний семестр)</a:t>
                      </a:r>
                    </a:p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34290" marB="3429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5 курс 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(весенний семестр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Защита выпускной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квалификационной работы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34290" marB="3429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После получения диплома в БНТУ</a:t>
                      </a:r>
                    </a:p>
                  </a:txBody>
                  <a:tcPr marL="84406" marR="84406" marT="34290" marB="3429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Защита выпускной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квалификационной работы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34290" marB="34290" anchor="ctr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95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На базе БНТУ</a:t>
                      </a:r>
                    </a:p>
                  </a:txBody>
                  <a:tcPr marL="84406" marR="84406" marT="34290" marB="34290" anchor="ctr">
                    <a:solidFill>
                      <a:srgbClr val="F6F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Обучение на базе Горного университета</a:t>
                      </a:r>
                    </a:p>
                  </a:txBody>
                  <a:tcPr marL="84406" marR="84406" marT="34290" marB="34290" anchor="ctr">
                    <a:solidFill>
                      <a:srgbClr val="F6F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50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Параллельное обучение в очном/</a:t>
                      </a:r>
                      <a:r>
                        <a:rPr lang="ru-RU" sz="800" dirty="0" err="1">
                          <a:latin typeface="Times New Roman" pitchFamily="18" charset="0"/>
                          <a:cs typeface="Times New Roman" pitchFamily="18" charset="0"/>
                        </a:rPr>
                        <a:t>дист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. формате</a:t>
                      </a:r>
                    </a:p>
                  </a:txBody>
                  <a:tcPr marL="84406" marR="84406" marT="34290" marB="34290" anchor="ctr">
                    <a:solidFill>
                      <a:srgbClr val="F6F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На базе БНТУ с привлечением экспертов Горного университета</a:t>
                      </a:r>
                    </a:p>
                  </a:txBody>
                  <a:tcPr marL="84406" marR="84406" marT="34290" marB="34290" anchor="ctr">
                    <a:solidFill>
                      <a:srgbClr val="F6F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Освоение дополнительных профессиональных компетенций на базе Горного университета</a:t>
                      </a:r>
                    </a:p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34290" marB="34290" anchor="ctr">
                    <a:solidFill>
                      <a:srgbClr val="F6F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На базе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Горного университета с привлечением  экспертов БНТУ</a:t>
                      </a:r>
                    </a:p>
                  </a:txBody>
                  <a:tcPr marL="84406" marR="84406" marT="34290" marB="34290" anchor="ctr">
                    <a:solidFill>
                      <a:srgbClr val="F6F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221509"/>
              </p:ext>
            </p:extLst>
          </p:nvPr>
        </p:nvGraphicFramePr>
        <p:xfrm>
          <a:off x="3125724" y="3023580"/>
          <a:ext cx="5850319" cy="185513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43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1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7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018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1-4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 (осенний семестр)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 курсы</a:t>
                      </a:r>
                    </a:p>
                  </a:txBody>
                  <a:tcPr marL="84406" marR="84406" marT="34290" marB="3429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50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4 курс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250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(весенний семестр) + производственная практика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34290" marB="3429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50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5 курс</a:t>
                      </a:r>
                    </a:p>
                    <a:p>
                      <a:pPr marL="0" marR="0" indent="0" algn="ctr" defTabSz="250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(осенний семестр)</a:t>
                      </a:r>
                    </a:p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34290" marB="3429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5 курс 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(весенний семестр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Защита выпускной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квалификационной работы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34290" marB="3429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После получения диплома в БНТУ</a:t>
                      </a:r>
                    </a:p>
                  </a:txBody>
                  <a:tcPr marL="84406" marR="84406" marT="34290" marB="3429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Защита выпускной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квалификационной работы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34290" marB="34290" anchor="ctr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95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На базе 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Горного университета</a:t>
                      </a:r>
                    </a:p>
                  </a:txBody>
                  <a:tcPr marL="84406" marR="84406" marT="34290" marB="34290" anchor="ctr">
                    <a:solidFill>
                      <a:srgbClr val="F6F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На базе БНТУ</a:t>
                      </a:r>
                    </a:p>
                  </a:txBody>
                  <a:tcPr marL="84406" marR="84406" marT="34290" marB="34290" anchor="ctr">
                    <a:solidFill>
                      <a:srgbClr val="F6F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50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Параллельное обучение в очном/дистанционном формате</a:t>
                      </a:r>
                    </a:p>
                  </a:txBody>
                  <a:tcPr marL="84406" marR="84406" marT="34290" marB="34290" anchor="ctr">
                    <a:solidFill>
                      <a:srgbClr val="F6F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На базе 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Горного университета</a:t>
                      </a:r>
                    </a:p>
                  </a:txBody>
                  <a:tcPr marL="84406" marR="84406" marT="34290" marB="34290" anchor="ctr">
                    <a:solidFill>
                      <a:srgbClr val="F6F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На базе 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Горного университета</a:t>
                      </a:r>
                    </a:p>
                  </a:txBody>
                  <a:tcPr marL="84406" marR="84406" marT="34290" marB="34290" anchor="ctr">
                    <a:solidFill>
                      <a:srgbClr val="F6F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На базе 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Горного университета с привлечением  экспертов БНТУ</a:t>
                      </a:r>
                    </a:p>
                  </a:txBody>
                  <a:tcPr marL="84406" marR="84406" marT="34290" marB="34290" anchor="ctr">
                    <a:solidFill>
                      <a:srgbClr val="F6F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77360" y="224572"/>
            <a:ext cx="4536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Предложения по реализации </a:t>
            </a:r>
          </a:p>
          <a:p>
            <a:pPr lvl="0"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совместной образовательной программы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DejaVu Serif Condensed" pitchFamily="18" charset="0"/>
              <a:ea typeface="DejaVu Serif Condensed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3450" y="285750"/>
            <a:ext cx="2129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САНКТ-ПЕТЕРБУРГСКИЙ </a:t>
            </a:r>
          </a:p>
          <a:p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ГОРНЫЙ УНИВЕРСИТЕТ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1659" y="365649"/>
            <a:ext cx="4536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Потенциальные риски и барьеры</a:t>
            </a:r>
          </a:p>
          <a:p>
            <a:pPr lvl="0"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DejaVu Serif Condensed" pitchFamily="18" charset="0"/>
              <a:ea typeface="DejaVu Serif Condensed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330" y="1517164"/>
            <a:ext cx="8451542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Развитие и реализация совместных образовательных программ требуют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решения ряда задач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324000" algn="just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!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гармонизация национальных законодательств;</a:t>
            </a:r>
          </a:p>
          <a:p>
            <a:pPr indent="324000" algn="just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!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выработка нормативно-правовых механизмов по аккредитации совместных программ и получения совместных дипломов;</a:t>
            </a:r>
          </a:p>
          <a:p>
            <a:pPr indent="324000" algn="just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!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простого порядка согласования совместных программ.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Необходимость на федеральном уровне отразить явления, которые в реальности уже есть, но не имеют возможности полного развития в виду пробелов в законодательстве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09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3450" y="285750"/>
            <a:ext cx="2129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САНКТ-ПЕТЕРБУРГСКИЙ </a:t>
            </a:r>
          </a:p>
          <a:p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ГОРНЫЙ УНИВЕРСИТЕТ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46465" t="17800" r="24013" b="41105"/>
          <a:stretch/>
        </p:blipFill>
        <p:spPr>
          <a:xfrm>
            <a:off x="4843670" y="2816925"/>
            <a:ext cx="2804057" cy="21681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652028" y="1789339"/>
            <a:ext cx="66977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БЛАГОДАРЮ ЗА ВНИМАНИЕ!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46759" t="17800" r="24013" b="41105"/>
          <a:stretch/>
        </p:blipFill>
        <p:spPr>
          <a:xfrm>
            <a:off x="1152940" y="2842813"/>
            <a:ext cx="2776198" cy="21681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2938" y="2842592"/>
            <a:ext cx="326666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Коптева Александра Владимировна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2817" y="3154017"/>
            <a:ext cx="2981739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itchFamily="34" charset="0"/>
                <a:cs typeface="Arial" pitchFamily="34" charset="0"/>
              </a:rPr>
              <a:t>Проректор по международной деятельности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91478" y="3518453"/>
            <a:ext cx="184205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itchFamily="34" charset="0"/>
                <a:cs typeface="Arial" pitchFamily="34" charset="0"/>
              </a:rPr>
              <a:t>+7 (929) 111-01-22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04731" y="3783496"/>
            <a:ext cx="207396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itchFamily="34" charset="0"/>
                <a:cs typeface="Arial" pitchFamily="34" charset="0"/>
              </a:rPr>
              <a:t>Alexandrakopteva@gmail.com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0904" y="3313043"/>
            <a:ext cx="223299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0950" t="50832" r="18995" b="24089"/>
          <a:stretch>
            <a:fillRect/>
          </a:stretch>
        </p:blipFill>
        <p:spPr bwMode="auto">
          <a:xfrm>
            <a:off x="887895" y="2405269"/>
            <a:ext cx="7100315" cy="200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26519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" dirty="0" smtClean="0">
            <a:solidFill>
              <a:schemeClr val="tx1">
                <a:lumMod val="75000"/>
                <a:lumOff val="25000"/>
              </a:schemeClr>
            </a:solidFill>
            <a:latin typeface="Bahnschrift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" dirty="0" smtClean="0">
            <a:solidFill>
              <a:schemeClr val="tx1">
                <a:lumMod val="75000"/>
                <a:lumOff val="25000"/>
              </a:schemeClr>
            </a:solidFill>
            <a:latin typeface="Bahnschrift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831</Words>
  <Application>Microsoft Office PowerPoint</Application>
  <PresentationFormat>Экран (16:9)</PresentationFormat>
  <Paragraphs>153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Bahnschrift</vt:lpstr>
      <vt:lpstr>Calibri</vt:lpstr>
      <vt:lpstr>DejaVu Serif Condensed</vt:lpstr>
      <vt:lpstr>Georgia</vt:lpstr>
      <vt:lpstr>Lato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Kamishyan_am</dc:creator>
  <cp:lastModifiedBy>Татарко К.И.</cp:lastModifiedBy>
  <cp:revision>209</cp:revision>
  <dcterms:created xsi:type="dcterms:W3CDTF">2020-11-02T14:25:53Z</dcterms:created>
  <dcterms:modified xsi:type="dcterms:W3CDTF">2022-07-05T08:16:15Z</dcterms:modified>
</cp:coreProperties>
</file>