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319" r:id="rId2"/>
    <p:sldId id="331" r:id="rId3"/>
    <p:sldId id="332" r:id="rId4"/>
    <p:sldId id="334" r:id="rId5"/>
    <p:sldId id="333" r:id="rId6"/>
    <p:sldId id="343" r:id="rId7"/>
    <p:sldId id="342" r:id="rId8"/>
    <p:sldId id="29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3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EAB"/>
    <a:srgbClr val="A5A5A5"/>
    <a:srgbClr val="CD5154"/>
    <a:srgbClr val="FF7E71"/>
    <a:srgbClr val="CE5419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 autoAdjust="0"/>
    <p:restoredTop sz="93979" autoAdjust="0"/>
  </p:normalViewPr>
  <p:slideViewPr>
    <p:cSldViewPr snapToGrid="0">
      <p:cViewPr varScale="1">
        <p:scale>
          <a:sx n="111" d="100"/>
          <a:sy n="111" d="100"/>
        </p:scale>
        <p:origin x="10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A521-80B4-48B2-9761-6E2FBAA6E9E3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B516B-D0B4-4CF7-9BD7-505E5FC83B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00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9A05B-21F2-41FB-B239-425A4E2CD503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788FF-CFCF-4921-9DAB-7BBBC0A550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42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788FF-CFCF-4921-9DAB-7BBBC0A550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93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788FF-CFCF-4921-9DAB-7BBBC0A550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93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788FF-CFCF-4921-9DAB-7BBBC0A550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93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788FF-CFCF-4921-9DAB-7BBBC0A550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93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788FF-CFCF-4921-9DAB-7BBBC0A550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54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788FF-CFCF-4921-9DAB-7BBBC0A550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93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014C-9862-4E52-9B9F-D88E07B9C85E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8F4A-5650-4984-A108-262FA6869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471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014C-9862-4E52-9B9F-D88E07B9C85E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8F4A-5650-4984-A108-262FA6869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216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014C-9862-4E52-9B9F-D88E07B9C85E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8F4A-5650-4984-A108-262FA6869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24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014C-9862-4E52-9B9F-D88E07B9C85E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8F4A-5650-4984-A108-262FA6869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08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014C-9862-4E52-9B9F-D88E07B9C85E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8F4A-5650-4984-A108-262FA6869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30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014C-9862-4E52-9B9F-D88E07B9C85E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8F4A-5650-4984-A108-262FA6869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234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014C-9862-4E52-9B9F-D88E07B9C85E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8F4A-5650-4984-A108-262FA6869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69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014C-9862-4E52-9B9F-D88E07B9C85E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8F4A-5650-4984-A108-262FA6869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346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014C-9862-4E52-9B9F-D88E07B9C85E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8F4A-5650-4984-A108-262FA6869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193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014C-9862-4E52-9B9F-D88E07B9C85E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8F4A-5650-4984-A108-262FA6869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361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014C-9862-4E52-9B9F-D88E07B9C85E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8F4A-5650-4984-A108-262FA6869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689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8014C-9862-4E52-9B9F-D88E07B9C85E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58F4A-5650-4984-A108-262FA6869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75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97654" y="89880"/>
            <a:ext cx="8957569" cy="66926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Группа 6"/>
          <p:cNvGrpSpPr/>
          <p:nvPr/>
        </p:nvGrpSpPr>
        <p:grpSpPr>
          <a:xfrm>
            <a:off x="406053" y="348975"/>
            <a:ext cx="8448262" cy="6041262"/>
            <a:chOff x="216782" y="1253007"/>
            <a:chExt cx="8448262" cy="6041262"/>
          </a:xfrm>
        </p:grpSpPr>
        <p:sp>
          <p:nvSpPr>
            <p:cNvPr id="11" name="TextBox 10"/>
            <p:cNvSpPr txBox="1"/>
            <p:nvPr/>
          </p:nvSpPr>
          <p:spPr>
            <a:xfrm>
              <a:off x="216782" y="3155619"/>
              <a:ext cx="8448262" cy="206210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154EAB"/>
                  </a:solidFill>
                </a:rPr>
                <a:t>РАЗВИТИЕ НАУЧНОГО И ИННОВАЦИОННОГО ПОТЕНЦИАЛА</a:t>
              </a:r>
              <a:r>
                <a:rPr lang="en-US" sz="3200" b="1" dirty="0">
                  <a:solidFill>
                    <a:srgbClr val="154EAB"/>
                  </a:solidFill>
                </a:rPr>
                <a:t> </a:t>
              </a:r>
              <a:r>
                <a:rPr lang="ru-RU" sz="3200" b="1" dirty="0">
                  <a:solidFill>
                    <a:srgbClr val="154EAB"/>
                  </a:solidFill>
                </a:rPr>
                <a:t>СОВРЕМЕННОГО УНИВЕРСИТЕТА</a:t>
              </a:r>
              <a:br>
                <a:rPr lang="en-US" sz="3200" b="1" dirty="0">
                  <a:solidFill>
                    <a:srgbClr val="154EAB"/>
                  </a:solidFill>
                </a:rPr>
              </a:br>
              <a:r>
                <a:rPr lang="ru-RU" sz="3200" b="1" dirty="0">
                  <a:solidFill>
                    <a:srgbClr val="154EAB"/>
                  </a:solidFill>
                </a:rPr>
                <a:t>В СФЕРЕ ВЫСОКИХ ТЕХНОЛОГИЙ</a:t>
              </a:r>
              <a:r>
                <a:rPr lang="en-US" sz="3200" b="1" dirty="0">
                  <a:solidFill>
                    <a:srgbClr val="154EAB"/>
                  </a:solidFill>
                </a:rPr>
                <a:t> </a:t>
              </a:r>
              <a:r>
                <a:rPr lang="ru-RU" sz="3200" b="1" dirty="0">
                  <a:solidFill>
                    <a:srgbClr val="154EAB"/>
                  </a:solidFill>
                </a:rPr>
                <a:t>В РАМКАХ МЕЖДУНАРОДНОГО ВЗАИМОДЕЙСТВИЯ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44576" y="5739997"/>
              <a:ext cx="6592677" cy="1554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/>
                <a:t>БОГУШ ВАДИМ АНАТОЛЬЕВИЧ</a:t>
              </a:r>
              <a:r>
                <a:rPr lang="ru-RU" dirty="0"/>
                <a:t>, </a:t>
              </a:r>
            </a:p>
            <a:p>
              <a:pPr algn="ctr"/>
              <a:endParaRPr lang="ru-RU" sz="500" dirty="0"/>
            </a:p>
            <a:p>
              <a:pPr algn="ctr"/>
              <a:r>
                <a:rPr lang="ru-RU" b="1" dirty="0"/>
                <a:t>д-р физ.-мат. наук, профессор,</a:t>
              </a:r>
              <a:r>
                <a:rPr lang="en-US" b="1" dirty="0"/>
                <a:t> </a:t>
              </a:r>
              <a:r>
                <a:rPr lang="ru-RU" b="1" dirty="0"/>
                <a:t>ректор</a:t>
              </a:r>
            </a:p>
            <a:p>
              <a:pPr algn="ctr"/>
              <a:r>
                <a:rPr lang="ru-RU" b="1" dirty="0"/>
                <a:t>Белорусского государственного университета информатики </a:t>
              </a:r>
            </a:p>
            <a:p>
              <a:pPr algn="ctr"/>
              <a:r>
                <a:rPr lang="ru-RU" b="1" dirty="0"/>
                <a:t>и радиоэлектроники</a:t>
              </a:r>
            </a:p>
            <a:p>
              <a:pPr algn="ctr"/>
              <a:endParaRPr lang="ru-RU" b="1" dirty="0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6480" y="1253007"/>
              <a:ext cx="2279720" cy="1703277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 flipV="1">
              <a:off x="3662330" y="5417057"/>
              <a:ext cx="1557167" cy="554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8"/>
          <p:cNvGrpSpPr/>
          <p:nvPr/>
        </p:nvGrpSpPr>
        <p:grpSpPr>
          <a:xfrm>
            <a:off x="655983" y="441485"/>
            <a:ext cx="956233" cy="620611"/>
            <a:chOff x="655983" y="458589"/>
            <a:chExt cx="956233" cy="620611"/>
          </a:xfrm>
        </p:grpSpPr>
        <p:sp>
          <p:nvSpPr>
            <p:cNvPr id="6" name="Прямоугольный треугольник 5"/>
            <p:cNvSpPr/>
            <p:nvPr/>
          </p:nvSpPr>
          <p:spPr>
            <a:xfrm rot="5400000">
              <a:off x="673668" y="440904"/>
              <a:ext cx="590793" cy="626164"/>
            </a:xfrm>
            <a:prstGeom prst="rtTriangle">
              <a:avLst/>
            </a:prstGeom>
            <a:solidFill>
              <a:srgbClr val="154E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694" y="623204"/>
              <a:ext cx="835522" cy="455996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26558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280" y="1438066"/>
            <a:ext cx="1853951" cy="287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97654" y="89880"/>
            <a:ext cx="8957569" cy="66926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2734511" y="1174244"/>
            <a:ext cx="3060000" cy="3060000"/>
          </a:xfrm>
          <a:prstGeom prst="ellipse">
            <a:avLst/>
          </a:prstGeom>
          <a:solidFill>
            <a:srgbClr val="154EA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ОБРАЗОВАНИЕ</a:t>
            </a:r>
            <a:br>
              <a:rPr lang="ru-RU" b="1" dirty="0"/>
            </a:br>
            <a:r>
              <a:rPr lang="ru-RU" b="1" dirty="0"/>
              <a:t>(ПОДГОТОВКА ИНЖЕНЕРНЫХ</a:t>
            </a:r>
            <a:br>
              <a:rPr lang="ru-RU" b="1" dirty="0"/>
            </a:br>
            <a:r>
              <a:rPr lang="ru-RU" b="1" dirty="0"/>
              <a:t>И НАУЧНЫХ КАДРОВ)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329731" y="6200801"/>
            <a:ext cx="1534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www.bsuir.by</a:t>
            </a:r>
            <a:endParaRPr lang="ru-RU" b="1" dirty="0"/>
          </a:p>
        </p:txBody>
      </p:sp>
      <p:sp>
        <p:nvSpPr>
          <p:cNvPr id="16" name="Овал 15"/>
          <p:cNvSpPr/>
          <p:nvPr/>
        </p:nvSpPr>
        <p:spPr>
          <a:xfrm>
            <a:off x="5639401" y="1119870"/>
            <a:ext cx="3060000" cy="3060000"/>
          </a:xfrm>
          <a:prstGeom prst="ellipse">
            <a:avLst/>
          </a:prstGeom>
          <a:solidFill>
            <a:srgbClr val="154EA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НАУЧНО-ТЕХНИЧЕСКАЯ И ИННОВАЦИОННАЯ ДЕЯТЕЛЬНОСТЬ</a:t>
            </a:r>
          </a:p>
        </p:txBody>
      </p:sp>
      <p:sp>
        <p:nvSpPr>
          <p:cNvPr id="17" name="Овал 16"/>
          <p:cNvSpPr/>
          <p:nvPr/>
        </p:nvSpPr>
        <p:spPr>
          <a:xfrm>
            <a:off x="1553994" y="3536991"/>
            <a:ext cx="3060000" cy="3060000"/>
          </a:xfrm>
          <a:prstGeom prst="ellipse">
            <a:avLst/>
          </a:prstGeom>
          <a:solidFill>
            <a:srgbClr val="154EA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r>
              <a:rPr lang="ru-RU" b="1" dirty="0"/>
              <a:t>МОЛОДЕЖНАЯ ПОЛИТИКА</a:t>
            </a:r>
          </a:p>
        </p:txBody>
      </p:sp>
      <p:sp>
        <p:nvSpPr>
          <p:cNvPr id="18" name="Овал 17"/>
          <p:cNvSpPr/>
          <p:nvPr/>
        </p:nvSpPr>
        <p:spPr>
          <a:xfrm>
            <a:off x="4701863" y="3536991"/>
            <a:ext cx="3060000" cy="3060000"/>
          </a:xfrm>
          <a:prstGeom prst="ellipse">
            <a:avLst/>
          </a:prstGeom>
          <a:solidFill>
            <a:srgbClr val="154EA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«УНИВЕРСИТЕТ 3.0» как основа перехода к модели «УНИВЕРСИТЕТ 4.0»</a:t>
            </a:r>
          </a:p>
        </p:txBody>
      </p:sp>
      <p:grpSp>
        <p:nvGrpSpPr>
          <p:cNvPr id="19" name="Группа 23"/>
          <p:cNvGrpSpPr/>
          <p:nvPr/>
        </p:nvGrpSpPr>
        <p:grpSpPr>
          <a:xfrm>
            <a:off x="802602" y="430023"/>
            <a:ext cx="523052" cy="339469"/>
            <a:chOff x="655983" y="458589"/>
            <a:chExt cx="956233" cy="620611"/>
          </a:xfrm>
        </p:grpSpPr>
        <p:sp>
          <p:nvSpPr>
            <p:cNvPr id="20" name="Прямоугольный треугольник 19"/>
            <p:cNvSpPr/>
            <p:nvPr/>
          </p:nvSpPr>
          <p:spPr>
            <a:xfrm rot="5400000">
              <a:off x="673668" y="440904"/>
              <a:ext cx="590793" cy="626164"/>
            </a:xfrm>
            <a:prstGeom prst="rtTriangle">
              <a:avLst/>
            </a:prstGeom>
            <a:solidFill>
              <a:srgbClr val="154E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694" y="623204"/>
              <a:ext cx="835522" cy="455996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1452004" y="343265"/>
            <a:ext cx="7174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МОДЕЛЬ СОВРЕМЕННОГО УНИВЕРСИТЕТА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593" y="1412728"/>
            <a:ext cx="555631" cy="5310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380" y="3723487"/>
            <a:ext cx="616336" cy="5903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856" y="3957610"/>
            <a:ext cx="466819" cy="55326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849" y="1434098"/>
            <a:ext cx="627487" cy="55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40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97654" y="89880"/>
            <a:ext cx="8957569" cy="66926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422740" y="404375"/>
            <a:ext cx="7174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ФОРМЫ ВЗАИМОДЕЙСТВИЯ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02602" y="1346473"/>
            <a:ext cx="7751000" cy="43088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ru-RU" sz="2200" dirty="0">
                <a:solidFill>
                  <a:schemeClr val="tx1"/>
                </a:solidFill>
              </a:rPr>
              <a:t>Мероприятия (конференции, семинары, выставки)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8821" y="3291166"/>
            <a:ext cx="3402106" cy="43088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r>
              <a:rPr lang="ru-RU" sz="2200" dirty="0">
                <a:solidFill>
                  <a:schemeClr val="tx1"/>
                </a:solidFill>
              </a:rPr>
              <a:t>Публикации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02602" y="2233652"/>
            <a:ext cx="7743831" cy="43088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ru-RU" sz="2200" dirty="0">
                <a:solidFill>
                  <a:schemeClr val="tx1"/>
                </a:solidFill>
              </a:rPr>
              <a:t>Совместные научно-технические проекты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00084" y="5080537"/>
            <a:ext cx="7743831" cy="76944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ru-RU" sz="2200" dirty="0">
                <a:solidFill>
                  <a:srgbClr val="FF0000"/>
                </a:solidFill>
              </a:rPr>
              <a:t>Совместная коммерциализация результатов научной деятельности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32002" y="4220071"/>
            <a:ext cx="3402106" cy="43088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2200" dirty="0">
                <a:solidFill>
                  <a:srgbClr val="FF0000"/>
                </a:solidFill>
              </a:rPr>
              <a:t>Сетевое взаимодействие</a:t>
            </a:r>
          </a:p>
        </p:txBody>
      </p:sp>
      <p:grpSp>
        <p:nvGrpSpPr>
          <p:cNvPr id="16" name="Группа 23"/>
          <p:cNvGrpSpPr/>
          <p:nvPr/>
        </p:nvGrpSpPr>
        <p:grpSpPr>
          <a:xfrm>
            <a:off x="802602" y="430023"/>
            <a:ext cx="523052" cy="339469"/>
            <a:chOff x="655983" y="458589"/>
            <a:chExt cx="956233" cy="620611"/>
          </a:xfrm>
        </p:grpSpPr>
        <p:sp>
          <p:nvSpPr>
            <p:cNvPr id="17" name="Прямоугольный треугольник 16"/>
            <p:cNvSpPr/>
            <p:nvPr/>
          </p:nvSpPr>
          <p:spPr>
            <a:xfrm rot="5400000">
              <a:off x="673668" y="440904"/>
              <a:ext cx="590793" cy="626164"/>
            </a:xfrm>
            <a:prstGeom prst="rtTriangle">
              <a:avLst/>
            </a:prstGeom>
            <a:solidFill>
              <a:srgbClr val="154E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694" y="623204"/>
              <a:ext cx="835522" cy="455996"/>
            </a:xfrm>
            <a:prstGeom prst="rect">
              <a:avLst/>
            </a:prstGeom>
          </p:spPr>
        </p:pic>
      </p:grpSp>
      <p:sp>
        <p:nvSpPr>
          <p:cNvPr id="38" name="TextBox 37"/>
          <p:cNvSpPr txBox="1"/>
          <p:nvPr/>
        </p:nvSpPr>
        <p:spPr>
          <a:xfrm>
            <a:off x="283472" y="6265347"/>
            <a:ext cx="1534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www.bsuir.by</a:t>
            </a:r>
            <a:endParaRPr lang="ru-RU" b="1" dirty="0"/>
          </a:p>
        </p:txBody>
      </p:sp>
      <p:pic>
        <p:nvPicPr>
          <p:cNvPr id="24" name="Picture 2" descr="https://www.bsuir.by/m/12_100229_1_148279.jpg">
            <a:extLst>
              <a:ext uri="{FF2B5EF4-FFF2-40B4-BE49-F238E27FC236}">
                <a16:creationId xmlns:a16="http://schemas.microsoft.com/office/drawing/2014/main" id="{0AFCF6FF-0A26-02B5-2355-E0E3766E9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094" y="2798975"/>
            <a:ext cx="3394970" cy="21471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340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45633" y="728791"/>
            <a:ext cx="8769275" cy="541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97654" y="89880"/>
            <a:ext cx="8957569" cy="66926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023821" y="733480"/>
            <a:ext cx="4031402" cy="58932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223246" y="864317"/>
            <a:ext cx="1942817" cy="248627"/>
          </a:xfrm>
          <a:prstGeom prst="rect">
            <a:avLst/>
          </a:prstGeom>
          <a:solidFill>
            <a:srgbClr val="154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45814" y="785448"/>
            <a:ext cx="3603881" cy="15412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b="1" kern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БГУИР </a:t>
            </a:r>
            <a:r>
              <a:rPr lang="en-US" b="1" kern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b="1" kern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2016-2022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ru-RU" sz="1400" kern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400" b="1" kern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Выполняется </a:t>
            </a:r>
          </a:p>
          <a:p>
            <a:pPr>
              <a:lnSpc>
                <a:spcPct val="107000"/>
              </a:lnSpc>
            </a:pPr>
            <a:r>
              <a:rPr lang="ru-RU" sz="1400" b="1" kern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40+ межвузовских договоров </a:t>
            </a:r>
            <a:br>
              <a:rPr lang="ru-RU" sz="1400" b="1" kern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kern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10+ регионами Российской Федерации</a:t>
            </a:r>
          </a:p>
          <a:p>
            <a:pPr>
              <a:lnSpc>
                <a:spcPct val="107000"/>
              </a:lnSpc>
            </a:pPr>
            <a:endParaRPr lang="ru-RU" sz="1400" b="1" kern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23246" y="2201225"/>
            <a:ext cx="796137" cy="45940"/>
          </a:xfrm>
          <a:prstGeom prst="rect">
            <a:avLst/>
          </a:prstGeom>
          <a:solidFill>
            <a:srgbClr val="154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533252" y="1745561"/>
            <a:ext cx="4313151" cy="96827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b="1" kern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Реализуется 1400+ прямых договоров между вузами Беларуси и России</a:t>
            </a:r>
          </a:p>
          <a:p>
            <a:pPr>
              <a:lnSpc>
                <a:spcPct val="107000"/>
              </a:lnSpc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42620" y="289753"/>
            <a:ext cx="7452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200" b="1"/>
            </a:lvl1pPr>
          </a:lstStyle>
          <a:p>
            <a:r>
              <a:rPr lang="ru-RU" sz="2400" dirty="0"/>
              <a:t>Интенсификация межвузовского сотрудничества с регионами России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24940" y="2713355"/>
            <a:ext cx="4047060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Конкурсы БРФФИ-РФФИ-РФФИ-М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поступило 1385 заявок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одобрено к финансированию – 490, или 35 %</a:t>
            </a:r>
            <a:endParaRPr lang="en-US" dirty="0"/>
          </a:p>
          <a:p>
            <a:endParaRPr lang="ru-RU" b="1" dirty="0"/>
          </a:p>
          <a:p>
            <a:r>
              <a:rPr lang="ru-RU" b="1" dirty="0"/>
              <a:t> </a:t>
            </a:r>
            <a:endParaRPr lang="en-US" b="1" dirty="0"/>
          </a:p>
          <a:p>
            <a:endParaRPr lang="en-US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98901" y="2515897"/>
            <a:ext cx="902925" cy="45940"/>
          </a:xfrm>
          <a:prstGeom prst="rect">
            <a:avLst/>
          </a:prstGeom>
          <a:solidFill>
            <a:srgbClr val="154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4" name="TextBox 23"/>
          <p:cNvSpPr txBox="1"/>
          <p:nvPr/>
        </p:nvSpPr>
        <p:spPr>
          <a:xfrm>
            <a:off x="5145814" y="2341896"/>
            <a:ext cx="3793791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e-BY" sz="1400" b="1" dirty="0"/>
              <a:t>Реализовано</a:t>
            </a:r>
            <a:r>
              <a:rPr lang="ru-RU" sz="1400" b="1" dirty="0"/>
              <a:t> </a:t>
            </a:r>
            <a:r>
              <a:rPr lang="en-US" sz="1400" b="1" dirty="0"/>
              <a:t>15</a:t>
            </a:r>
            <a:r>
              <a:rPr lang="ru-RU" sz="1400" b="1" dirty="0"/>
              <a:t> совместных проектов</a:t>
            </a: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/>
              <a:t>микроэлектроника и </a:t>
            </a:r>
            <a:r>
              <a:rPr lang="ru-RU" sz="1400" b="1" dirty="0" err="1"/>
              <a:t>нанотехнологии</a:t>
            </a: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/>
              <a:t>искусственный интеллект</a:t>
            </a: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/>
              <a:t>новые функциональные материалы</a:t>
            </a: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/>
              <a:t>ионно-плазменные технологии </a:t>
            </a:r>
            <a:endParaRPr lang="en-US" sz="1400" b="1" dirty="0"/>
          </a:p>
          <a:p>
            <a:endParaRPr lang="ru-RU" sz="1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223246" y="3617262"/>
            <a:ext cx="796137" cy="45940"/>
          </a:xfrm>
          <a:prstGeom prst="rect">
            <a:avLst/>
          </a:prstGeom>
          <a:solidFill>
            <a:srgbClr val="154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598901" y="3949997"/>
            <a:ext cx="902925" cy="45940"/>
          </a:xfrm>
          <a:prstGeom prst="rect">
            <a:avLst/>
          </a:prstGeom>
          <a:solidFill>
            <a:srgbClr val="154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0" name="TextBox 29"/>
          <p:cNvSpPr txBox="1"/>
          <p:nvPr/>
        </p:nvSpPr>
        <p:spPr>
          <a:xfrm>
            <a:off x="520145" y="4197602"/>
            <a:ext cx="415991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/>
              <a:t>С 2000 года реализовано 50+ Программ СГ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296550" y="376802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45814" y="3777227"/>
            <a:ext cx="3815797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/>
              <a:t>5 заданий 3 Программ СГ: </a:t>
            </a:r>
          </a:p>
          <a:p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dirty="0"/>
              <a:t>Мониторинг-СГ:  </a:t>
            </a:r>
            <a:r>
              <a:rPr lang="ru-RU" sz="1200" i="1" dirty="0"/>
              <a:t>Разработка космических </a:t>
            </a:r>
            <a:br>
              <a:rPr lang="ru-RU" sz="1200" i="1" dirty="0"/>
            </a:br>
            <a:r>
              <a:rPr lang="ru-RU" sz="1200" i="1" dirty="0"/>
              <a:t>и наземных средств обеспечения потребителей России и Беларуси информацией дистанционного зондирования земли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dirty="0"/>
              <a:t>Технология-СГ:  </a:t>
            </a:r>
            <a:r>
              <a:rPr lang="ru-RU" sz="1200" i="1" dirty="0"/>
              <a:t>Разработка комплексных технологий создания материалов, устройств </a:t>
            </a:r>
            <a:br>
              <a:rPr lang="ru-RU" sz="1200" i="1" dirty="0"/>
            </a:br>
            <a:r>
              <a:rPr lang="ru-RU" sz="1200" i="1" dirty="0"/>
              <a:t>и ключевых элементов космических средств </a:t>
            </a:r>
            <a:br>
              <a:rPr lang="ru-RU" sz="1200" i="1" dirty="0"/>
            </a:br>
            <a:r>
              <a:rPr lang="ru-RU" sz="1200" i="1" dirty="0"/>
              <a:t>и перспективной продукции других отраслей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dirty="0" err="1"/>
              <a:t>Компомат</a:t>
            </a:r>
            <a:r>
              <a:rPr lang="ru-RU" sz="1200" b="1" dirty="0"/>
              <a:t>:  </a:t>
            </a:r>
            <a:r>
              <a:rPr lang="ru-RU" sz="1200" i="1" dirty="0"/>
              <a:t>Разработка технологий создания композиционных материалов</a:t>
            </a:r>
            <a:endParaRPr lang="en-US" sz="1200" i="1" dirty="0"/>
          </a:p>
          <a:p>
            <a:endParaRPr lang="en-US" sz="14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81693" y="1425427"/>
            <a:ext cx="2351287" cy="248627"/>
          </a:xfrm>
          <a:prstGeom prst="rect">
            <a:avLst/>
          </a:prstGeom>
          <a:solidFill>
            <a:srgbClr val="154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TextBox 2"/>
          <p:cNvSpPr txBox="1"/>
          <p:nvPr/>
        </p:nvSpPr>
        <p:spPr>
          <a:xfrm>
            <a:off x="524940" y="1343578"/>
            <a:ext cx="2875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Всего по Республике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34" name="Группа 23"/>
          <p:cNvGrpSpPr/>
          <p:nvPr/>
        </p:nvGrpSpPr>
        <p:grpSpPr>
          <a:xfrm>
            <a:off x="473917" y="357391"/>
            <a:ext cx="523052" cy="339469"/>
            <a:chOff x="655983" y="458589"/>
            <a:chExt cx="956233" cy="620611"/>
          </a:xfrm>
        </p:grpSpPr>
        <p:sp>
          <p:nvSpPr>
            <p:cNvPr id="35" name="Прямоугольный треугольник 34"/>
            <p:cNvSpPr/>
            <p:nvPr/>
          </p:nvSpPr>
          <p:spPr>
            <a:xfrm rot="5400000">
              <a:off x="673668" y="440904"/>
              <a:ext cx="590793" cy="626164"/>
            </a:xfrm>
            <a:prstGeom prst="rtTriangle">
              <a:avLst/>
            </a:prstGeom>
            <a:solidFill>
              <a:srgbClr val="154E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694" y="623204"/>
              <a:ext cx="835522" cy="4559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0340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 l="5122"/>
          <a:stretch>
            <a:fillRect/>
          </a:stretch>
        </p:blipFill>
        <p:spPr bwMode="auto">
          <a:xfrm>
            <a:off x="193635" y="4213946"/>
            <a:ext cx="2151529" cy="246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1276" y="2519027"/>
            <a:ext cx="1671670" cy="1170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1082" y="1204465"/>
            <a:ext cx="2040042" cy="125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1496046" y="407540"/>
            <a:ext cx="704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/>
              <a:t>Окно возможностей в условиях санкций</a:t>
            </a:r>
          </a:p>
        </p:txBody>
      </p:sp>
      <p:sp>
        <p:nvSpPr>
          <p:cNvPr id="17" name="Овал 16"/>
          <p:cNvSpPr/>
          <p:nvPr/>
        </p:nvSpPr>
        <p:spPr>
          <a:xfrm>
            <a:off x="230251" y="1453880"/>
            <a:ext cx="2880000" cy="2880000"/>
          </a:xfrm>
          <a:prstGeom prst="ellipse">
            <a:avLst/>
          </a:prstGeom>
          <a:solidFill>
            <a:srgbClr val="154EA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r>
              <a:rPr lang="ru-RU" b="1" dirty="0"/>
              <a:t>РАЗРАБОТКА ИМПОРТОЗАМЕ-ЩАЮЩЕЙ ПРОДУКЦИИ </a:t>
            </a:r>
            <a:br>
              <a:rPr lang="ru-RU" b="1" dirty="0"/>
            </a:br>
            <a:r>
              <a:rPr lang="ru-RU" b="1" dirty="0"/>
              <a:t>И ТЕХНОЛОГИЙ</a:t>
            </a:r>
          </a:p>
        </p:txBody>
      </p:sp>
      <p:sp>
        <p:nvSpPr>
          <p:cNvPr id="16" name="Овал 15"/>
          <p:cNvSpPr/>
          <p:nvPr/>
        </p:nvSpPr>
        <p:spPr>
          <a:xfrm>
            <a:off x="2113801" y="3779229"/>
            <a:ext cx="2880000" cy="2880000"/>
          </a:xfrm>
          <a:prstGeom prst="ellipse">
            <a:avLst/>
          </a:prstGeom>
          <a:solidFill>
            <a:srgbClr val="154EA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r>
              <a:rPr lang="ru-RU" b="1" dirty="0"/>
              <a:t>ПОИСК НОВЫХ РЫНКОВ </a:t>
            </a:r>
            <a:br>
              <a:rPr lang="ru-RU" b="1" dirty="0"/>
            </a:br>
            <a:r>
              <a:rPr lang="ru-RU" b="1" dirty="0"/>
              <a:t>ДЛЯ РЕАЛИЗАЦИИ СОБСТВЕННЫХ РАЗРАБОТОК</a:t>
            </a:r>
          </a:p>
        </p:txBody>
      </p:sp>
      <p:grpSp>
        <p:nvGrpSpPr>
          <p:cNvPr id="13" name="Группа 23"/>
          <p:cNvGrpSpPr/>
          <p:nvPr/>
        </p:nvGrpSpPr>
        <p:grpSpPr>
          <a:xfrm>
            <a:off x="822156" y="434553"/>
            <a:ext cx="523052" cy="339469"/>
            <a:chOff x="655983" y="458589"/>
            <a:chExt cx="956233" cy="620611"/>
          </a:xfrm>
        </p:grpSpPr>
        <p:sp>
          <p:nvSpPr>
            <p:cNvPr id="14" name="Прямоугольный треугольник 13"/>
            <p:cNvSpPr/>
            <p:nvPr/>
          </p:nvSpPr>
          <p:spPr>
            <a:xfrm rot="5400000">
              <a:off x="673668" y="440904"/>
              <a:ext cx="590793" cy="626164"/>
            </a:xfrm>
            <a:prstGeom prst="rtTriangle">
              <a:avLst/>
            </a:prstGeom>
            <a:solidFill>
              <a:srgbClr val="154E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694" y="623204"/>
              <a:ext cx="835522" cy="455996"/>
            </a:xfrm>
            <a:prstGeom prst="rect">
              <a:avLst/>
            </a:prstGeom>
          </p:spPr>
        </p:pic>
      </p:grpSp>
      <p:sp>
        <p:nvSpPr>
          <p:cNvPr id="30" name="Прямоугольник 29"/>
          <p:cNvSpPr/>
          <p:nvPr/>
        </p:nvSpPr>
        <p:spPr>
          <a:xfrm>
            <a:off x="4987636" y="1496291"/>
            <a:ext cx="3958462" cy="48565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241887" y="2362581"/>
            <a:ext cx="3704210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/>
              <a:t>10</a:t>
            </a:r>
            <a:r>
              <a:rPr lang="en-US" sz="1400" b="1" dirty="0"/>
              <a:t>0+</a:t>
            </a:r>
            <a:r>
              <a:rPr lang="ru-RU" sz="1400" b="1" dirty="0"/>
              <a:t> внешнеэкономических контракт</a:t>
            </a:r>
            <a:r>
              <a:rPr lang="be-BY" sz="1400" b="1" dirty="0"/>
              <a:t>ов</a:t>
            </a:r>
            <a:r>
              <a:rPr lang="ru-RU" sz="1400" b="1" dirty="0"/>
              <a:t> </a:t>
            </a:r>
          </a:p>
          <a:p>
            <a:r>
              <a:rPr lang="ru-RU" sz="1400" b="1" dirty="0"/>
              <a:t>общим объемом 1+ млн дол. США </a:t>
            </a:r>
            <a:endParaRPr lang="en-US" sz="1400" b="1" dirty="0"/>
          </a:p>
          <a:p>
            <a:endParaRPr lang="ru-RU" sz="1400" b="1" dirty="0"/>
          </a:p>
          <a:p>
            <a:r>
              <a:rPr lang="ru-RU" sz="1400" b="1" dirty="0"/>
              <a:t>Направления </a:t>
            </a: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/>
              <a:t>СВЧ технологии и оборудование</a:t>
            </a: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/>
              <a:t>Ультразвуковые технологии и приборы </a:t>
            </a: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/>
              <a:t>Системы мониторинга крупногабаритного транспорта</a:t>
            </a: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/>
              <a:t>Технологии микроэлектроники</a:t>
            </a:r>
            <a:endParaRPr lang="en-US" sz="1400" b="1" dirty="0"/>
          </a:p>
          <a:p>
            <a:endParaRPr lang="ru-RU" sz="1400" b="1" dirty="0"/>
          </a:p>
          <a:p>
            <a:r>
              <a:rPr lang="ru-RU" sz="1400" b="1" dirty="0"/>
              <a:t>Партнеры </a:t>
            </a: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/>
              <a:t>ООО </a:t>
            </a:r>
            <a:r>
              <a:rPr lang="ru-RU" sz="1400" b="1" dirty="0" err="1"/>
              <a:t>НПЦ«МитиноПрибор</a:t>
            </a:r>
            <a:r>
              <a:rPr lang="ru-RU" sz="1400" b="1" dirty="0"/>
              <a:t>»</a:t>
            </a: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/>
              <a:t>ООО «</a:t>
            </a:r>
            <a:r>
              <a:rPr lang="ru-RU" sz="1400" b="1" dirty="0" err="1"/>
              <a:t>Русоксид</a:t>
            </a:r>
            <a:r>
              <a:rPr lang="ru-RU" sz="1400" b="1" dirty="0"/>
              <a:t>»</a:t>
            </a: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/>
              <a:t>Объединенный институт ядерных исследований</a:t>
            </a: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/>
              <a:t>АО «Авиаприбор»</a:t>
            </a: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/>
              <a:t>ООО «</a:t>
            </a:r>
            <a:r>
              <a:rPr lang="ru-RU" sz="1400" b="1" dirty="0" err="1"/>
              <a:t>Микротроник</a:t>
            </a:r>
            <a:r>
              <a:rPr lang="ru-RU" sz="1400" b="1" dirty="0"/>
              <a:t>»</a:t>
            </a:r>
            <a:endParaRPr lang="en-US" sz="1400" b="1" dirty="0"/>
          </a:p>
          <a:p>
            <a:endParaRPr lang="en-US" sz="1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97654" y="89880"/>
            <a:ext cx="8957569" cy="66926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5267883" y="1815073"/>
            <a:ext cx="750529" cy="248627"/>
          </a:xfrm>
          <a:prstGeom prst="rect">
            <a:avLst/>
          </a:prstGeom>
          <a:solidFill>
            <a:srgbClr val="154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255025" y="1747028"/>
            <a:ext cx="3423684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</a:rPr>
              <a:t>БГУИР   </a:t>
            </a:r>
            <a:r>
              <a:rPr lang="ru-RU" sz="1700" b="1" dirty="0">
                <a:solidFill>
                  <a:srgbClr val="154EAB"/>
                </a:solidFill>
              </a:rPr>
              <a:t>ВНЕШНЕЭКОНОМИЧЕСКИЕ</a:t>
            </a:r>
          </a:p>
          <a:p>
            <a:r>
              <a:rPr lang="ru-RU" sz="1700" b="1" dirty="0">
                <a:solidFill>
                  <a:srgbClr val="154EAB"/>
                </a:solidFill>
              </a:rPr>
              <a:t>КОНТРАКТЫ </a:t>
            </a:r>
            <a:r>
              <a:rPr lang="en-US" sz="1700" b="1" dirty="0">
                <a:solidFill>
                  <a:srgbClr val="154EAB"/>
                </a:solidFill>
              </a:rPr>
              <a:t>I </a:t>
            </a:r>
            <a:r>
              <a:rPr lang="ru-RU" sz="1700" b="1" dirty="0">
                <a:solidFill>
                  <a:srgbClr val="154EAB"/>
                </a:solidFill>
              </a:rPr>
              <a:t>2016-2022 годы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339129" y="2929990"/>
            <a:ext cx="796137" cy="45940"/>
          </a:xfrm>
          <a:prstGeom prst="rect">
            <a:avLst/>
          </a:prstGeom>
          <a:solidFill>
            <a:srgbClr val="154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5339129" y="4445677"/>
            <a:ext cx="796137" cy="45940"/>
          </a:xfrm>
          <a:prstGeom prst="rect">
            <a:avLst/>
          </a:prstGeom>
          <a:solidFill>
            <a:srgbClr val="154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05" y="1634088"/>
            <a:ext cx="526860" cy="52540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621" y="3980297"/>
            <a:ext cx="407158" cy="40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40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97654" y="89880"/>
            <a:ext cx="8957569" cy="66926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423640" y="249970"/>
            <a:ext cx="7622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ПОТЕНЦИАЛ ДЛЯ РАЗВИТИЯ СОТРУДНИЧЕСТВА</a:t>
            </a:r>
            <a:br>
              <a:rPr lang="ru-RU" sz="2400" b="1" dirty="0"/>
            </a:br>
            <a:r>
              <a:rPr lang="ru-RU" sz="2400" b="1" dirty="0"/>
              <a:t>РЕСПУБЛИКИ БЕЛАРУСЬ И РОССИЙСКОЙ ФЕДЕРАЦИИ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3551" y="2082746"/>
            <a:ext cx="392664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Космические исследования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Радиотехнические системы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СВЧ-электроника, оборудование, измерительные приборы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Новые материалы, </a:t>
            </a:r>
            <a:r>
              <a:rPr lang="ru-RU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нанотехнологии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Микроэлектроника, в т.ч., импортозамещение критической элементной базы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Химические технологии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Биотехнологии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Медицина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Энергетика и многое другое</a:t>
            </a:r>
          </a:p>
        </p:txBody>
      </p:sp>
      <p:grpSp>
        <p:nvGrpSpPr>
          <p:cNvPr id="12" name="Группа 23"/>
          <p:cNvGrpSpPr/>
          <p:nvPr/>
        </p:nvGrpSpPr>
        <p:grpSpPr>
          <a:xfrm>
            <a:off x="822156" y="434553"/>
            <a:ext cx="523052" cy="339469"/>
            <a:chOff x="655983" y="458589"/>
            <a:chExt cx="956233" cy="620611"/>
          </a:xfrm>
        </p:grpSpPr>
        <p:sp>
          <p:nvSpPr>
            <p:cNvPr id="13" name="Прямоугольный треугольник 12"/>
            <p:cNvSpPr/>
            <p:nvPr/>
          </p:nvSpPr>
          <p:spPr>
            <a:xfrm rot="5400000">
              <a:off x="673668" y="440904"/>
              <a:ext cx="590793" cy="626164"/>
            </a:xfrm>
            <a:prstGeom prst="rtTriangle">
              <a:avLst/>
            </a:prstGeom>
            <a:solidFill>
              <a:srgbClr val="154E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694" y="623204"/>
              <a:ext cx="835522" cy="455996"/>
            </a:xfrm>
            <a:prstGeom prst="rect">
              <a:avLst/>
            </a:prstGeom>
          </p:spPr>
        </p:pic>
      </p:grp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4"/>
          <a:stretch/>
        </p:blipFill>
        <p:spPr>
          <a:xfrm>
            <a:off x="6794770" y="2554661"/>
            <a:ext cx="2148578" cy="148007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584" y="4165331"/>
            <a:ext cx="2120918" cy="16503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074" y="2554661"/>
            <a:ext cx="2210466" cy="14736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833" y="4165331"/>
            <a:ext cx="2146940" cy="16201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28609CC-4422-6F04-8F3C-71C0C769A7F4}"/>
              </a:ext>
            </a:extLst>
          </p:cNvPr>
          <p:cNvSpPr txBox="1"/>
          <p:nvPr/>
        </p:nvSpPr>
        <p:spPr>
          <a:xfrm>
            <a:off x="619008" y="1387913"/>
            <a:ext cx="81572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154EAB"/>
              </a:buClr>
            </a:pPr>
            <a:r>
              <a:rPr lang="ru-RU" sz="2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КРИТИЧНЫЕ ВЫСОКОТЕХНОЛОГИЧНЫЕ НАПРАВЛЕНИЯ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1524080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023b5bb5c9ea15ce7b2a2b2fbb003af33b87b2d4.jpg (600×362)">
            <a:extLst>
              <a:ext uri="{FF2B5EF4-FFF2-40B4-BE49-F238E27FC236}">
                <a16:creationId xmlns:a16="http://schemas.microsoft.com/office/drawing/2014/main" id="{8E6D6E24-14B6-AB87-F6C5-26CFF736C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3932" y="5962881"/>
            <a:ext cx="1483622" cy="895119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97654" y="89880"/>
            <a:ext cx="8957569" cy="66926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3350" y="989102"/>
            <a:ext cx="88373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межгосударственных </a:t>
            </a:r>
            <a:r>
              <a:rPr lang="ru-RU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межвузовских программ научных исследований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(аналогичных ГПНИ в Республике Беларусь), а также целевых межгосударственных научно-технических программ (аналогичных ГНТП) по приоритетным направлениям научно-технического и инновационного развития Союзного государства с целевым финансированием;</a:t>
            </a:r>
          </a:p>
          <a:p>
            <a:pPr marL="285750" indent="-285750"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отраслевых Белорусско-Российских консорциумов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, включающих в том числе производственные структуры;</a:t>
            </a:r>
          </a:p>
          <a:p>
            <a:pPr marL="285750" indent="-285750"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расширение практики совместных с российскими университетами-партнерами работ в области цифровой трансформации высшего образования, сетевого и дистанционного обучения;</a:t>
            </a:r>
          </a:p>
          <a:p>
            <a:pPr marL="285750" indent="-285750"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учебно-производственных кластеров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для подготовки специалистов и разработки технологий в опережающем по отношению </a:t>
            </a:r>
            <a:b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к производству режиме;</a:t>
            </a:r>
          </a:p>
          <a:p>
            <a:pPr marL="285750" indent="-285750"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создание фонда для широкого финансирования академического обмена, проведения конференций, реализации совместных межуниверситетских и международных научно-образовательных проектов в рамках Союзного государства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32517" y="421609"/>
            <a:ext cx="57496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/>
            </a:lvl1pPr>
          </a:lstStyle>
          <a:p>
            <a:r>
              <a:rPr lang="ru-RU" cap="all" dirty="0"/>
              <a:t>Новые формы взаимодействия</a:t>
            </a:r>
          </a:p>
        </p:txBody>
      </p:sp>
      <p:grpSp>
        <p:nvGrpSpPr>
          <p:cNvPr id="13" name="Группа 23"/>
          <p:cNvGrpSpPr/>
          <p:nvPr/>
        </p:nvGrpSpPr>
        <p:grpSpPr>
          <a:xfrm>
            <a:off x="822156" y="434553"/>
            <a:ext cx="523052" cy="339469"/>
            <a:chOff x="655983" y="458589"/>
            <a:chExt cx="956233" cy="620611"/>
          </a:xfrm>
        </p:grpSpPr>
        <p:sp>
          <p:nvSpPr>
            <p:cNvPr id="15" name="Прямоугольный треугольник 14"/>
            <p:cNvSpPr/>
            <p:nvPr/>
          </p:nvSpPr>
          <p:spPr>
            <a:xfrm rot="5400000">
              <a:off x="673668" y="440904"/>
              <a:ext cx="590793" cy="626164"/>
            </a:xfrm>
            <a:prstGeom prst="rtTriangle">
              <a:avLst/>
            </a:prstGeom>
            <a:solidFill>
              <a:srgbClr val="154E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694" y="623204"/>
              <a:ext cx="835522" cy="4559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0340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97654" y="89880"/>
            <a:ext cx="8957569" cy="66926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Группа 15"/>
          <p:cNvGrpSpPr/>
          <p:nvPr/>
        </p:nvGrpSpPr>
        <p:grpSpPr>
          <a:xfrm>
            <a:off x="1822844" y="3300110"/>
            <a:ext cx="5297704" cy="985751"/>
            <a:chOff x="2280621" y="4856745"/>
            <a:chExt cx="5297704" cy="985751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 flipH="1" flipV="1">
              <a:off x="4466786" y="4856745"/>
              <a:ext cx="10834" cy="784828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280621" y="4983495"/>
              <a:ext cx="190898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/>
                <a:t>www.bsuir.by</a:t>
              </a:r>
            </a:p>
            <a:p>
              <a:pPr algn="ctr"/>
              <a:r>
                <a:rPr lang="en-US" sz="1500" b="1" dirty="0"/>
                <a:t>www.science.bsuir.by</a:t>
              </a:r>
              <a:endParaRPr lang="ru-RU" sz="1500" b="1" dirty="0"/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4707843" y="5057666"/>
              <a:ext cx="2870482" cy="784830"/>
              <a:chOff x="4707844" y="5028027"/>
              <a:chExt cx="2870482" cy="784830"/>
            </a:xfrm>
          </p:grpSpPr>
          <p:pic>
            <p:nvPicPr>
              <p:cNvPr id="20" name="Picture 2" descr="ÐÐ°ÑÑÐ¸Ð½ÐºÐ¸ Ð¿Ð¾ Ð·Ð°Ð¿ÑÐ¾ÑÑ Ð¸ÐºÐ¾Ð½ÐºÐ° facebook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7844" y="5064389"/>
                <a:ext cx="445558" cy="4455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" descr="ÐÐ°ÑÑÐ¸Ð½ÐºÐ¸ Ð¿Ð¾ Ð·Ð°Ð¿ÑÐ¾ÑÑ Ð¸ÐºÐ¾Ð½ÐºÐ° linkedin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4889" y="5064388"/>
                <a:ext cx="448763" cy="4487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6234047" y="5028027"/>
                <a:ext cx="1344279" cy="784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/ </a:t>
                </a:r>
                <a:r>
                  <a:rPr lang="en-US" sz="15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bsuir_official</a:t>
                </a:r>
                <a:endParaRPr lang="en-US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/>
                <a:r>
                  <a:rPr lang="en-US" sz="15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/ </a:t>
                </a:r>
                <a:r>
                  <a:rPr lang="en-US" sz="15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sciencebsuir</a:t>
                </a:r>
                <a:endParaRPr lang="en-US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/>
                <a:endParaRPr lang="ru-RU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3853" y="5088766"/>
                <a:ext cx="405594" cy="405594"/>
              </a:xfrm>
              <a:prstGeom prst="rect">
                <a:avLst/>
              </a:prstGeom>
            </p:spPr>
          </p:pic>
        </p:grpSp>
      </p:grpSp>
      <p:sp>
        <p:nvSpPr>
          <p:cNvPr id="35" name="TextBox 34"/>
          <p:cNvSpPr txBox="1"/>
          <p:nvPr/>
        </p:nvSpPr>
        <p:spPr>
          <a:xfrm>
            <a:off x="1886898" y="2481194"/>
            <a:ext cx="5700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/>
              <a:t>СПАСИБО ЗА ВНИМАНИЕ</a:t>
            </a: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23072811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2847</TotalTime>
  <Words>480</Words>
  <Application>Microsoft Office PowerPoint</Application>
  <PresentationFormat>Экран (4:3)</PresentationFormat>
  <Paragraphs>93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БГУИР НИЧ ПИО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А. Шичко</dc:creator>
  <cp:lastModifiedBy>BSUIR Minsk</cp:lastModifiedBy>
  <cp:revision>370</cp:revision>
  <cp:lastPrinted>2022-06-27T11:24:44Z</cp:lastPrinted>
  <dcterms:created xsi:type="dcterms:W3CDTF">2019-01-18T08:56:19Z</dcterms:created>
  <dcterms:modified xsi:type="dcterms:W3CDTF">2022-06-29T05:43:22Z</dcterms:modified>
</cp:coreProperties>
</file>