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3"/>
  </p:notesMasterIdLst>
  <p:handoutMasterIdLst>
    <p:handoutMasterId r:id="rId24"/>
  </p:handoutMasterIdLst>
  <p:sldIdLst>
    <p:sldId id="572" r:id="rId2"/>
    <p:sldId id="603" r:id="rId3"/>
    <p:sldId id="604" r:id="rId4"/>
    <p:sldId id="605" r:id="rId5"/>
    <p:sldId id="587" r:id="rId6"/>
    <p:sldId id="591" r:id="rId7"/>
    <p:sldId id="592" r:id="rId8"/>
    <p:sldId id="593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590" r:id="rId18"/>
    <p:sldId id="589" r:id="rId19"/>
    <p:sldId id="588" r:id="rId20"/>
    <p:sldId id="602" r:id="rId21"/>
    <p:sldId id="606" r:id="rId22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954"/>
    <a:srgbClr val="FF99CC"/>
    <a:srgbClr val="00009E"/>
    <a:srgbClr val="0000F6"/>
    <a:srgbClr val="6699FF"/>
    <a:srgbClr val="FF7C80"/>
    <a:srgbClr val="700636"/>
    <a:srgbClr val="00CC00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90" autoAdjust="0"/>
    <p:restoredTop sz="94259" autoAdjust="0"/>
  </p:normalViewPr>
  <p:slideViewPr>
    <p:cSldViewPr>
      <p:cViewPr>
        <p:scale>
          <a:sx n="110" d="100"/>
          <a:sy n="110" d="100"/>
        </p:scale>
        <p:origin x="-40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514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514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Доктора наук</c:v>
                </c:pt>
                <c:pt idx="1">
                  <c:v>Кандидаты наук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45</c:v>
                </c:pt>
                <c:pt idx="1">
                  <c:v>232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rgbClr val="00051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Доктора наук</c:v>
                </c:pt>
                <c:pt idx="1">
                  <c:v>Кандидаты наук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47</c:v>
                </c:pt>
                <c:pt idx="1">
                  <c:v>229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0954"/>
            </a:solidFill>
            <a:ln>
              <a:solidFill>
                <a:srgbClr val="00051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Доктора наук</c:v>
                </c:pt>
                <c:pt idx="1">
                  <c:v>Кандидаты наук</c:v>
                </c:pt>
              </c:strCache>
            </c:strRef>
          </c:cat>
          <c:val>
            <c:numRef>
              <c:f>Лист1!$B$4:$C$4</c:f>
              <c:numCache>
                <c:formatCode>0</c:formatCode>
                <c:ptCount val="2"/>
                <c:pt idx="0">
                  <c:v>44</c:v>
                </c:pt>
                <c:pt idx="1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shape val="cylinder"/>
        <c:axId val="256830464"/>
        <c:axId val="256733120"/>
        <c:axId val="0"/>
      </c:bar3DChart>
      <c:catAx>
        <c:axId val="256830464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6733120"/>
        <c:crosses val="autoZero"/>
        <c:auto val="1"/>
        <c:lblAlgn val="ctr"/>
        <c:lblOffset val="100"/>
        <c:noMultiLvlLbl val="0"/>
      </c:catAx>
      <c:valAx>
        <c:axId val="2567331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6830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80165691908237E-2"/>
          <c:y val="5.7060676697963587E-2"/>
          <c:w val="0.88181834479193522"/>
          <c:h val="0.65279374709744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514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514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Профессора</c:v>
                </c:pt>
                <c:pt idx="1">
                  <c:v>Доценты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42</c:v>
                </c:pt>
                <c:pt idx="1">
                  <c:v>162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rgbClr val="00051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Профессора</c:v>
                </c:pt>
                <c:pt idx="1">
                  <c:v>Доценты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42</c:v>
                </c:pt>
                <c:pt idx="1">
                  <c:v>171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0954"/>
            </a:solidFill>
            <a:ln>
              <a:solidFill>
                <a:srgbClr val="00051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Профессора</c:v>
                </c:pt>
                <c:pt idx="1">
                  <c:v>Доценты</c:v>
                </c:pt>
              </c:strCache>
            </c:strRef>
          </c:cat>
          <c:val>
            <c:numRef>
              <c:f>Лист1!$B$4:$C$4</c:f>
              <c:numCache>
                <c:formatCode>0</c:formatCode>
                <c:ptCount val="2"/>
                <c:pt idx="0">
                  <c:v>36</c:v>
                </c:pt>
                <c:pt idx="1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shape val="cylinder"/>
        <c:axId val="262496256"/>
        <c:axId val="263331840"/>
        <c:axId val="0"/>
      </c:bar3DChart>
      <c:catAx>
        <c:axId val="262496256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331840"/>
        <c:crosses val="autoZero"/>
        <c:auto val="1"/>
        <c:lblAlgn val="ctr"/>
        <c:lblOffset val="100"/>
        <c:noMultiLvlLbl val="0"/>
      </c:catAx>
      <c:valAx>
        <c:axId val="2633318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49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971864411625946"/>
          <c:y val="0.85818833756398394"/>
          <c:w val="0.54477127920663737"/>
          <c:h val="0.1418116624360160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34E7E-E376-4955-81A4-481F8838AFF7}" type="doc">
      <dgm:prSet loTypeId="urn:microsoft.com/office/officeart/2005/8/layout/hierarchy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9EB6DA7-A754-4F0E-83A0-C7B2DEC2DD8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Book Antiqua" panose="02040602050305030304" pitchFamily="18" charset="0"/>
            </a:rPr>
            <a:t>Послевузовское образование </a:t>
          </a:r>
          <a:r>
            <a:rPr lang="en-US" sz="2000" b="1" dirty="0" smtClean="0">
              <a:solidFill>
                <a:schemeClr val="bg1"/>
              </a:solidFill>
              <a:latin typeface="Book Antiqua" panose="02040602050305030304" pitchFamily="18" charset="0"/>
            </a:rPr>
            <a:t>I </a:t>
          </a:r>
          <a:r>
            <a:rPr lang="ru-RU" sz="2000" b="1" dirty="0" smtClean="0">
              <a:solidFill>
                <a:schemeClr val="bg1"/>
              </a:solidFill>
              <a:latin typeface="Book Antiqua" panose="02040602050305030304" pitchFamily="18" charset="0"/>
            </a:rPr>
            <a:t>ступени </a:t>
          </a:r>
        </a:p>
        <a:p>
          <a:r>
            <a:rPr lang="ru-RU" sz="2000" dirty="0" smtClean="0">
              <a:solidFill>
                <a:schemeClr val="bg1"/>
              </a:solidFill>
              <a:latin typeface="Book Antiqua" panose="02040602050305030304" pitchFamily="18" charset="0"/>
            </a:rPr>
            <a:t>(65)</a:t>
          </a:r>
          <a:endParaRPr lang="ru-RU" sz="20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99439D86-84AD-4B54-8C40-319CE74BD9A1}" type="parTrans" cxnId="{04223CB8-7CCC-4ADC-8AA0-13EA4C4DFB17}">
      <dgm:prSet/>
      <dgm:spPr/>
      <dgm:t>
        <a:bodyPr/>
        <a:lstStyle/>
        <a:p>
          <a:endParaRPr lang="ru-RU"/>
        </a:p>
      </dgm:t>
    </dgm:pt>
    <dgm:pt modelId="{21D140A3-E838-410B-8ABB-02BF64E41851}" type="sibTrans" cxnId="{04223CB8-7CCC-4ADC-8AA0-13EA4C4DFB17}">
      <dgm:prSet/>
      <dgm:spPr/>
      <dgm:t>
        <a:bodyPr/>
        <a:lstStyle/>
        <a:p>
          <a:endParaRPr lang="ru-RU"/>
        </a:p>
      </dgm:t>
    </dgm:pt>
    <dgm:pt modelId="{94689E2C-3700-4CD0-B52B-7C6D718CFEE0}">
      <dgm:prSet phldrT="[Текст]" custT="1"/>
      <dgm:spPr/>
      <dgm:t>
        <a:bodyPr/>
        <a:lstStyle/>
        <a:p>
          <a:r>
            <a:rPr lang="ru-RU" sz="1800" b="1" dirty="0" smtClean="0">
              <a:latin typeface="Book Antiqua" panose="02040602050305030304" pitchFamily="18" charset="0"/>
            </a:rPr>
            <a:t>Аспиранты</a:t>
          </a:r>
        </a:p>
        <a:p>
          <a:r>
            <a:rPr lang="ru-RU" sz="1800" b="0" dirty="0" smtClean="0">
              <a:latin typeface="Book Antiqua" panose="02040602050305030304" pitchFamily="18" charset="0"/>
            </a:rPr>
            <a:t>(16)</a:t>
          </a:r>
          <a:endParaRPr lang="ru-RU" sz="1800" b="0" dirty="0">
            <a:latin typeface="Book Antiqua" panose="02040602050305030304" pitchFamily="18" charset="0"/>
          </a:endParaRPr>
        </a:p>
      </dgm:t>
    </dgm:pt>
    <dgm:pt modelId="{D84C066E-F0A0-4F47-9A2C-5BE4875102D0}" type="parTrans" cxnId="{BDE4F13F-AFB5-4EDA-AD9C-B27FEF34AEA7}">
      <dgm:prSet/>
      <dgm:spPr/>
      <dgm:t>
        <a:bodyPr/>
        <a:lstStyle/>
        <a:p>
          <a:endParaRPr lang="ru-RU"/>
        </a:p>
      </dgm:t>
    </dgm:pt>
    <dgm:pt modelId="{68A7E009-BAA2-4AC9-B075-75DD65BE7B54}" type="sibTrans" cxnId="{BDE4F13F-AFB5-4EDA-AD9C-B27FEF34AEA7}">
      <dgm:prSet/>
      <dgm:spPr/>
      <dgm:t>
        <a:bodyPr/>
        <a:lstStyle/>
        <a:p>
          <a:endParaRPr lang="ru-RU"/>
        </a:p>
      </dgm:t>
    </dgm:pt>
    <dgm:pt modelId="{D574BAE4-061E-4691-AF26-95948F15AADE}">
      <dgm:prSet phldrT="[Текст]" custT="1"/>
      <dgm:spPr/>
      <dgm:t>
        <a:bodyPr/>
        <a:lstStyle/>
        <a:p>
          <a:r>
            <a:rPr lang="ru-RU" sz="1800" b="1" dirty="0" smtClean="0">
              <a:latin typeface="Book Antiqua" panose="02040602050305030304" pitchFamily="18" charset="0"/>
            </a:rPr>
            <a:t>Соискатели</a:t>
          </a:r>
        </a:p>
        <a:p>
          <a:r>
            <a:rPr lang="ru-RU" sz="1800" b="0" dirty="0" smtClean="0">
              <a:latin typeface="Book Antiqua" panose="02040602050305030304" pitchFamily="18" charset="0"/>
            </a:rPr>
            <a:t>(49)</a:t>
          </a:r>
          <a:endParaRPr lang="ru-RU" sz="1800" b="0" dirty="0">
            <a:latin typeface="Book Antiqua" panose="02040602050305030304" pitchFamily="18" charset="0"/>
          </a:endParaRPr>
        </a:p>
      </dgm:t>
    </dgm:pt>
    <dgm:pt modelId="{7DCAC03E-0ACB-45D1-A76D-F4BBE4C209EC}" type="parTrans" cxnId="{35D430BA-6464-4CBE-AF09-FA265392469A}">
      <dgm:prSet/>
      <dgm:spPr/>
      <dgm:t>
        <a:bodyPr/>
        <a:lstStyle/>
        <a:p>
          <a:endParaRPr lang="ru-RU"/>
        </a:p>
      </dgm:t>
    </dgm:pt>
    <dgm:pt modelId="{1D4E8B5C-A3D0-4C3C-B3F4-780EE282377E}" type="sibTrans" cxnId="{35D430BA-6464-4CBE-AF09-FA265392469A}">
      <dgm:prSet/>
      <dgm:spPr/>
      <dgm:t>
        <a:bodyPr/>
        <a:lstStyle/>
        <a:p>
          <a:endParaRPr lang="ru-RU"/>
        </a:p>
      </dgm:t>
    </dgm:pt>
    <dgm:pt modelId="{3087A5CA-07B0-4715-B632-B9A229BEE3C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Book Antiqua" panose="02040602050305030304" pitchFamily="18" charset="0"/>
            </a:rPr>
            <a:t>Послевузовское образование </a:t>
          </a:r>
          <a:r>
            <a:rPr lang="en-US" sz="2000" b="1" dirty="0" smtClean="0">
              <a:solidFill>
                <a:schemeClr val="bg1"/>
              </a:solidFill>
              <a:latin typeface="Book Antiqua" panose="02040602050305030304" pitchFamily="18" charset="0"/>
            </a:rPr>
            <a:t>II </a:t>
          </a:r>
          <a:r>
            <a:rPr lang="ru-RU" sz="2000" b="1" dirty="0" smtClean="0">
              <a:solidFill>
                <a:schemeClr val="bg1"/>
              </a:solidFill>
              <a:latin typeface="Book Antiqua" panose="02040602050305030304" pitchFamily="18" charset="0"/>
            </a:rPr>
            <a:t>ступени</a:t>
          </a:r>
        </a:p>
        <a:p>
          <a:r>
            <a:rPr lang="ru-RU" sz="2000" dirty="0" smtClean="0">
              <a:solidFill>
                <a:schemeClr val="bg1"/>
              </a:solidFill>
              <a:latin typeface="Book Antiqua" panose="02040602050305030304" pitchFamily="18" charset="0"/>
            </a:rPr>
            <a:t>(12)</a:t>
          </a:r>
          <a:endParaRPr lang="ru-RU" sz="20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EC6B18FF-B6F5-4F62-8EFB-03B55A268FDF}" type="parTrans" cxnId="{5EDE6B0C-FC55-4E37-9841-037D881ADB84}">
      <dgm:prSet/>
      <dgm:spPr/>
      <dgm:t>
        <a:bodyPr/>
        <a:lstStyle/>
        <a:p>
          <a:endParaRPr lang="ru-RU"/>
        </a:p>
      </dgm:t>
    </dgm:pt>
    <dgm:pt modelId="{D9880B83-F038-4EF8-8CB6-E042FCF8C1E5}" type="sibTrans" cxnId="{5EDE6B0C-FC55-4E37-9841-037D881ADB84}">
      <dgm:prSet/>
      <dgm:spPr/>
      <dgm:t>
        <a:bodyPr/>
        <a:lstStyle/>
        <a:p>
          <a:endParaRPr lang="ru-RU"/>
        </a:p>
      </dgm:t>
    </dgm:pt>
    <dgm:pt modelId="{26878561-7406-450B-9E81-82D0A54746B2}">
      <dgm:prSet phldrT="[Текст]" custT="1"/>
      <dgm:spPr/>
      <dgm:t>
        <a:bodyPr/>
        <a:lstStyle/>
        <a:p>
          <a:r>
            <a:rPr lang="ru-RU" sz="1800" b="1" dirty="0" smtClean="0">
              <a:latin typeface="Book Antiqua" panose="02040602050305030304" pitchFamily="18" charset="0"/>
            </a:rPr>
            <a:t>Соискатели</a:t>
          </a:r>
        </a:p>
        <a:p>
          <a:r>
            <a:rPr lang="ru-RU" sz="1800" b="0" dirty="0" smtClean="0">
              <a:latin typeface="Book Antiqua" panose="02040602050305030304" pitchFamily="18" charset="0"/>
            </a:rPr>
            <a:t>(12)</a:t>
          </a:r>
          <a:endParaRPr lang="ru-RU" sz="1800" b="0" dirty="0">
            <a:latin typeface="Book Antiqua" panose="02040602050305030304" pitchFamily="18" charset="0"/>
          </a:endParaRPr>
        </a:p>
      </dgm:t>
    </dgm:pt>
    <dgm:pt modelId="{F8648D14-4CE9-473C-A398-33BC2684DB91}" type="parTrans" cxnId="{36767D98-406B-4C7B-BEEE-6279EDC0BDC6}">
      <dgm:prSet/>
      <dgm:spPr/>
      <dgm:t>
        <a:bodyPr/>
        <a:lstStyle/>
        <a:p>
          <a:endParaRPr lang="ru-RU"/>
        </a:p>
      </dgm:t>
    </dgm:pt>
    <dgm:pt modelId="{C46BB88F-FAEC-48C1-B9CB-445F91082BC1}" type="sibTrans" cxnId="{36767D98-406B-4C7B-BEEE-6279EDC0BDC6}">
      <dgm:prSet/>
      <dgm:spPr/>
      <dgm:t>
        <a:bodyPr/>
        <a:lstStyle/>
        <a:p>
          <a:endParaRPr lang="ru-RU"/>
        </a:p>
      </dgm:t>
    </dgm:pt>
    <dgm:pt modelId="{16A5CC3C-6E2A-4202-AD90-854BF36E0A6E}" type="pres">
      <dgm:prSet presAssocID="{6A534E7E-E376-4955-81A4-481F8838AF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E976F5-DD20-494F-B0D4-D50A8114B7BE}" type="pres">
      <dgm:prSet presAssocID="{29EB6DA7-A754-4F0E-83A0-C7B2DEC2DD85}" presName="root" presStyleCnt="0"/>
      <dgm:spPr/>
      <dgm:t>
        <a:bodyPr/>
        <a:lstStyle/>
        <a:p>
          <a:endParaRPr lang="ru-RU"/>
        </a:p>
      </dgm:t>
    </dgm:pt>
    <dgm:pt modelId="{C9E157B0-B8B8-47FF-A90B-1AC2B8571B5D}" type="pres">
      <dgm:prSet presAssocID="{29EB6DA7-A754-4F0E-83A0-C7B2DEC2DD85}" presName="rootComposite" presStyleCnt="0"/>
      <dgm:spPr/>
      <dgm:t>
        <a:bodyPr/>
        <a:lstStyle/>
        <a:p>
          <a:endParaRPr lang="ru-RU"/>
        </a:p>
      </dgm:t>
    </dgm:pt>
    <dgm:pt modelId="{AC61D041-27AD-48C0-B36C-4E234CA7F7E1}" type="pres">
      <dgm:prSet presAssocID="{29EB6DA7-A754-4F0E-83A0-C7B2DEC2DD85}" presName="rootText" presStyleLbl="node1" presStyleIdx="0" presStyleCnt="2" custScaleX="121058" custLinFactNeighborX="-3503" custLinFactNeighborY="-1199"/>
      <dgm:spPr/>
      <dgm:t>
        <a:bodyPr/>
        <a:lstStyle/>
        <a:p>
          <a:endParaRPr lang="ru-RU"/>
        </a:p>
      </dgm:t>
    </dgm:pt>
    <dgm:pt modelId="{453A15B0-EE6D-4B03-900F-325401F32B65}" type="pres">
      <dgm:prSet presAssocID="{29EB6DA7-A754-4F0E-83A0-C7B2DEC2DD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352A8B3C-FF50-45D5-AA98-5B8A9E02871C}" type="pres">
      <dgm:prSet presAssocID="{29EB6DA7-A754-4F0E-83A0-C7B2DEC2DD85}" presName="childShape" presStyleCnt="0"/>
      <dgm:spPr/>
      <dgm:t>
        <a:bodyPr/>
        <a:lstStyle/>
        <a:p>
          <a:endParaRPr lang="ru-RU"/>
        </a:p>
      </dgm:t>
    </dgm:pt>
    <dgm:pt modelId="{96A1934F-C292-465C-9CBE-7A0716EDDBB5}" type="pres">
      <dgm:prSet presAssocID="{D84C066E-F0A0-4F47-9A2C-5BE4875102D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89BD77B-82F1-4AF4-BEAB-69389196F4A0}" type="pres">
      <dgm:prSet presAssocID="{94689E2C-3700-4CD0-B52B-7C6D718CFEE0}" presName="childText" presStyleLbl="bgAcc1" presStyleIdx="0" presStyleCnt="3" custScaleX="79916" custScaleY="4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AFEE8-CE3A-4683-9EA7-690CB1C6CB8D}" type="pres">
      <dgm:prSet presAssocID="{7DCAC03E-0ACB-45D1-A76D-F4BBE4C209E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E14C04-B4B7-4424-AEC5-F4201EA68CD4}" type="pres">
      <dgm:prSet presAssocID="{D574BAE4-061E-4691-AF26-95948F15AADE}" presName="childText" presStyleLbl="bgAcc1" presStyleIdx="1" presStyleCnt="3" custScaleX="79916" custScaleY="4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F4ED2-7736-4B29-971E-751E1C005D5E}" type="pres">
      <dgm:prSet presAssocID="{3087A5CA-07B0-4715-B632-B9A229BEE3CC}" presName="root" presStyleCnt="0"/>
      <dgm:spPr/>
      <dgm:t>
        <a:bodyPr/>
        <a:lstStyle/>
        <a:p>
          <a:endParaRPr lang="ru-RU"/>
        </a:p>
      </dgm:t>
    </dgm:pt>
    <dgm:pt modelId="{70AD342D-903A-4E20-8DA8-406732E0E3FA}" type="pres">
      <dgm:prSet presAssocID="{3087A5CA-07B0-4715-B632-B9A229BEE3CC}" presName="rootComposite" presStyleCnt="0"/>
      <dgm:spPr/>
      <dgm:t>
        <a:bodyPr/>
        <a:lstStyle/>
        <a:p>
          <a:endParaRPr lang="ru-RU"/>
        </a:p>
      </dgm:t>
    </dgm:pt>
    <dgm:pt modelId="{EDD9ED86-9264-4095-969D-5E42B0079A2D}" type="pres">
      <dgm:prSet presAssocID="{3087A5CA-07B0-4715-B632-B9A229BEE3CC}" presName="rootText" presStyleLbl="node1" presStyleIdx="1" presStyleCnt="2" custScaleX="123689" custLinFactNeighborX="222" custLinFactNeighborY="1069"/>
      <dgm:spPr/>
      <dgm:t>
        <a:bodyPr/>
        <a:lstStyle/>
        <a:p>
          <a:endParaRPr lang="ru-RU"/>
        </a:p>
      </dgm:t>
    </dgm:pt>
    <dgm:pt modelId="{195CA167-0556-44FD-9E91-D02BC36A9447}" type="pres">
      <dgm:prSet presAssocID="{3087A5CA-07B0-4715-B632-B9A229BEE3CC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BEBBFE-C110-4DE5-83F5-2B7AA2118FE9}" type="pres">
      <dgm:prSet presAssocID="{3087A5CA-07B0-4715-B632-B9A229BEE3CC}" presName="childShape" presStyleCnt="0"/>
      <dgm:spPr/>
      <dgm:t>
        <a:bodyPr/>
        <a:lstStyle/>
        <a:p>
          <a:endParaRPr lang="ru-RU"/>
        </a:p>
      </dgm:t>
    </dgm:pt>
    <dgm:pt modelId="{392D5254-85B2-4DDF-B276-7026F7CDE049}" type="pres">
      <dgm:prSet presAssocID="{F8648D14-4CE9-473C-A398-33BC2684DB9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3D4C46F-AE2A-423B-A4C3-8DEADE0650ED}" type="pres">
      <dgm:prSet presAssocID="{26878561-7406-450B-9E81-82D0A54746B2}" presName="childText" presStyleLbl="bgAcc1" presStyleIdx="2" presStyleCnt="3" custScaleX="77291" custScaleY="5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55AA2-24DD-45DE-AA3D-B22050E1135A}" type="presOf" srcId="{29EB6DA7-A754-4F0E-83A0-C7B2DEC2DD85}" destId="{453A15B0-EE6D-4B03-900F-325401F32B65}" srcOrd="1" destOrd="0" presId="urn:microsoft.com/office/officeart/2005/8/layout/hierarchy3"/>
    <dgm:cxn modelId="{8751BE1E-79EF-4B32-827F-839B58ADD9CC}" type="presOf" srcId="{29EB6DA7-A754-4F0E-83A0-C7B2DEC2DD85}" destId="{AC61D041-27AD-48C0-B36C-4E234CA7F7E1}" srcOrd="0" destOrd="0" presId="urn:microsoft.com/office/officeart/2005/8/layout/hierarchy3"/>
    <dgm:cxn modelId="{BDE4F13F-AFB5-4EDA-AD9C-B27FEF34AEA7}" srcId="{29EB6DA7-A754-4F0E-83A0-C7B2DEC2DD85}" destId="{94689E2C-3700-4CD0-B52B-7C6D718CFEE0}" srcOrd="0" destOrd="0" parTransId="{D84C066E-F0A0-4F47-9A2C-5BE4875102D0}" sibTransId="{68A7E009-BAA2-4AC9-B075-75DD65BE7B54}"/>
    <dgm:cxn modelId="{F3CC816D-1F48-4649-9BC1-3F76975EB4AA}" type="presOf" srcId="{D574BAE4-061E-4691-AF26-95948F15AADE}" destId="{41E14C04-B4B7-4424-AEC5-F4201EA68CD4}" srcOrd="0" destOrd="0" presId="urn:microsoft.com/office/officeart/2005/8/layout/hierarchy3"/>
    <dgm:cxn modelId="{5EDE6B0C-FC55-4E37-9841-037D881ADB84}" srcId="{6A534E7E-E376-4955-81A4-481F8838AFF7}" destId="{3087A5CA-07B0-4715-B632-B9A229BEE3CC}" srcOrd="1" destOrd="0" parTransId="{EC6B18FF-B6F5-4F62-8EFB-03B55A268FDF}" sibTransId="{D9880B83-F038-4EF8-8CB6-E042FCF8C1E5}"/>
    <dgm:cxn modelId="{EE982719-44AF-4319-9808-89B1B1A539EF}" type="presOf" srcId="{3087A5CA-07B0-4715-B632-B9A229BEE3CC}" destId="{195CA167-0556-44FD-9E91-D02BC36A9447}" srcOrd="1" destOrd="0" presId="urn:microsoft.com/office/officeart/2005/8/layout/hierarchy3"/>
    <dgm:cxn modelId="{B12053EA-C909-42A9-9A6A-666221E93F2E}" type="presOf" srcId="{D84C066E-F0A0-4F47-9A2C-5BE4875102D0}" destId="{96A1934F-C292-465C-9CBE-7A0716EDDBB5}" srcOrd="0" destOrd="0" presId="urn:microsoft.com/office/officeart/2005/8/layout/hierarchy3"/>
    <dgm:cxn modelId="{0112CD74-0947-4108-9034-40EAF7F4AB03}" type="presOf" srcId="{F8648D14-4CE9-473C-A398-33BC2684DB91}" destId="{392D5254-85B2-4DDF-B276-7026F7CDE049}" srcOrd="0" destOrd="0" presId="urn:microsoft.com/office/officeart/2005/8/layout/hierarchy3"/>
    <dgm:cxn modelId="{36767D98-406B-4C7B-BEEE-6279EDC0BDC6}" srcId="{3087A5CA-07B0-4715-B632-B9A229BEE3CC}" destId="{26878561-7406-450B-9E81-82D0A54746B2}" srcOrd="0" destOrd="0" parTransId="{F8648D14-4CE9-473C-A398-33BC2684DB91}" sibTransId="{C46BB88F-FAEC-48C1-B9CB-445F91082BC1}"/>
    <dgm:cxn modelId="{8606FBF7-35AF-432A-96EA-58B5800E7C55}" type="presOf" srcId="{6A534E7E-E376-4955-81A4-481F8838AFF7}" destId="{16A5CC3C-6E2A-4202-AD90-854BF36E0A6E}" srcOrd="0" destOrd="0" presId="urn:microsoft.com/office/officeart/2005/8/layout/hierarchy3"/>
    <dgm:cxn modelId="{1DD6BF86-B7BB-4BF9-AD72-97104A9EDA14}" type="presOf" srcId="{94689E2C-3700-4CD0-B52B-7C6D718CFEE0}" destId="{889BD77B-82F1-4AF4-BEAB-69389196F4A0}" srcOrd="0" destOrd="0" presId="urn:microsoft.com/office/officeart/2005/8/layout/hierarchy3"/>
    <dgm:cxn modelId="{971B1C71-3CE3-46EC-9812-DE0D26D15498}" type="presOf" srcId="{3087A5CA-07B0-4715-B632-B9A229BEE3CC}" destId="{EDD9ED86-9264-4095-969D-5E42B0079A2D}" srcOrd="0" destOrd="0" presId="urn:microsoft.com/office/officeart/2005/8/layout/hierarchy3"/>
    <dgm:cxn modelId="{97FCC647-1F50-4456-9D55-9BEBD2670A8C}" type="presOf" srcId="{7DCAC03E-0ACB-45D1-A76D-F4BBE4C209EC}" destId="{8FCAFEE8-CE3A-4683-9EA7-690CB1C6CB8D}" srcOrd="0" destOrd="0" presId="urn:microsoft.com/office/officeart/2005/8/layout/hierarchy3"/>
    <dgm:cxn modelId="{15E68872-8FA5-403E-8401-296479C2E26F}" type="presOf" srcId="{26878561-7406-450B-9E81-82D0A54746B2}" destId="{B3D4C46F-AE2A-423B-A4C3-8DEADE0650ED}" srcOrd="0" destOrd="0" presId="urn:microsoft.com/office/officeart/2005/8/layout/hierarchy3"/>
    <dgm:cxn modelId="{04223CB8-7CCC-4ADC-8AA0-13EA4C4DFB17}" srcId="{6A534E7E-E376-4955-81A4-481F8838AFF7}" destId="{29EB6DA7-A754-4F0E-83A0-C7B2DEC2DD85}" srcOrd="0" destOrd="0" parTransId="{99439D86-84AD-4B54-8C40-319CE74BD9A1}" sibTransId="{21D140A3-E838-410B-8ABB-02BF64E41851}"/>
    <dgm:cxn modelId="{35D430BA-6464-4CBE-AF09-FA265392469A}" srcId="{29EB6DA7-A754-4F0E-83A0-C7B2DEC2DD85}" destId="{D574BAE4-061E-4691-AF26-95948F15AADE}" srcOrd="1" destOrd="0" parTransId="{7DCAC03E-0ACB-45D1-A76D-F4BBE4C209EC}" sibTransId="{1D4E8B5C-A3D0-4C3C-B3F4-780EE282377E}"/>
    <dgm:cxn modelId="{6C14DA01-C86A-4209-9B46-57C105892B47}" type="presParOf" srcId="{16A5CC3C-6E2A-4202-AD90-854BF36E0A6E}" destId="{D3E976F5-DD20-494F-B0D4-D50A8114B7BE}" srcOrd="0" destOrd="0" presId="urn:microsoft.com/office/officeart/2005/8/layout/hierarchy3"/>
    <dgm:cxn modelId="{43BBD496-5BEE-4A5D-ADC8-D5575D29CE38}" type="presParOf" srcId="{D3E976F5-DD20-494F-B0D4-D50A8114B7BE}" destId="{C9E157B0-B8B8-47FF-A90B-1AC2B8571B5D}" srcOrd="0" destOrd="0" presId="urn:microsoft.com/office/officeart/2005/8/layout/hierarchy3"/>
    <dgm:cxn modelId="{89E57577-3A4D-43B0-BBCA-59A1317D263E}" type="presParOf" srcId="{C9E157B0-B8B8-47FF-A90B-1AC2B8571B5D}" destId="{AC61D041-27AD-48C0-B36C-4E234CA7F7E1}" srcOrd="0" destOrd="0" presId="urn:microsoft.com/office/officeart/2005/8/layout/hierarchy3"/>
    <dgm:cxn modelId="{4ECA43ED-0E81-49AC-BF04-D3490C714D3C}" type="presParOf" srcId="{C9E157B0-B8B8-47FF-A90B-1AC2B8571B5D}" destId="{453A15B0-EE6D-4B03-900F-325401F32B65}" srcOrd="1" destOrd="0" presId="urn:microsoft.com/office/officeart/2005/8/layout/hierarchy3"/>
    <dgm:cxn modelId="{414418D7-84FD-4F23-B548-E0CA83E398DF}" type="presParOf" srcId="{D3E976F5-DD20-494F-B0D4-D50A8114B7BE}" destId="{352A8B3C-FF50-45D5-AA98-5B8A9E02871C}" srcOrd="1" destOrd="0" presId="urn:microsoft.com/office/officeart/2005/8/layout/hierarchy3"/>
    <dgm:cxn modelId="{41782BE1-C8C8-4356-81C2-5E3FE0BEAED3}" type="presParOf" srcId="{352A8B3C-FF50-45D5-AA98-5B8A9E02871C}" destId="{96A1934F-C292-465C-9CBE-7A0716EDDBB5}" srcOrd="0" destOrd="0" presId="urn:microsoft.com/office/officeart/2005/8/layout/hierarchy3"/>
    <dgm:cxn modelId="{C53B2FF4-BE7A-4980-BA33-CD86576C9613}" type="presParOf" srcId="{352A8B3C-FF50-45D5-AA98-5B8A9E02871C}" destId="{889BD77B-82F1-4AF4-BEAB-69389196F4A0}" srcOrd="1" destOrd="0" presId="urn:microsoft.com/office/officeart/2005/8/layout/hierarchy3"/>
    <dgm:cxn modelId="{BF1B261D-C2E8-4B6E-B7C3-5A313D93A79A}" type="presParOf" srcId="{352A8B3C-FF50-45D5-AA98-5B8A9E02871C}" destId="{8FCAFEE8-CE3A-4683-9EA7-690CB1C6CB8D}" srcOrd="2" destOrd="0" presId="urn:microsoft.com/office/officeart/2005/8/layout/hierarchy3"/>
    <dgm:cxn modelId="{4CD8B2BF-5190-41BD-B610-1B75A95D6402}" type="presParOf" srcId="{352A8B3C-FF50-45D5-AA98-5B8A9E02871C}" destId="{41E14C04-B4B7-4424-AEC5-F4201EA68CD4}" srcOrd="3" destOrd="0" presId="urn:microsoft.com/office/officeart/2005/8/layout/hierarchy3"/>
    <dgm:cxn modelId="{85B6AC60-A32A-4DF8-AD79-5A1D598A4673}" type="presParOf" srcId="{16A5CC3C-6E2A-4202-AD90-854BF36E0A6E}" destId="{575F4ED2-7736-4B29-971E-751E1C005D5E}" srcOrd="1" destOrd="0" presId="urn:microsoft.com/office/officeart/2005/8/layout/hierarchy3"/>
    <dgm:cxn modelId="{1C86F879-1B2D-4C97-A0EE-2E1E846EA2DC}" type="presParOf" srcId="{575F4ED2-7736-4B29-971E-751E1C005D5E}" destId="{70AD342D-903A-4E20-8DA8-406732E0E3FA}" srcOrd="0" destOrd="0" presId="urn:microsoft.com/office/officeart/2005/8/layout/hierarchy3"/>
    <dgm:cxn modelId="{D69A70B1-4D85-4FBE-BC8E-5E1F6F634C1B}" type="presParOf" srcId="{70AD342D-903A-4E20-8DA8-406732E0E3FA}" destId="{EDD9ED86-9264-4095-969D-5E42B0079A2D}" srcOrd="0" destOrd="0" presId="urn:microsoft.com/office/officeart/2005/8/layout/hierarchy3"/>
    <dgm:cxn modelId="{210FBD8B-003D-4CDF-8141-84724211FDA9}" type="presParOf" srcId="{70AD342D-903A-4E20-8DA8-406732E0E3FA}" destId="{195CA167-0556-44FD-9E91-D02BC36A9447}" srcOrd="1" destOrd="0" presId="urn:microsoft.com/office/officeart/2005/8/layout/hierarchy3"/>
    <dgm:cxn modelId="{A74A9BDB-34FA-47C1-940D-309A96451830}" type="presParOf" srcId="{575F4ED2-7736-4B29-971E-751E1C005D5E}" destId="{B5BEBBFE-C110-4DE5-83F5-2B7AA2118FE9}" srcOrd="1" destOrd="0" presId="urn:microsoft.com/office/officeart/2005/8/layout/hierarchy3"/>
    <dgm:cxn modelId="{ED6870CC-5EAF-449B-B030-46691BF471EA}" type="presParOf" srcId="{B5BEBBFE-C110-4DE5-83F5-2B7AA2118FE9}" destId="{392D5254-85B2-4DDF-B276-7026F7CDE049}" srcOrd="0" destOrd="0" presId="urn:microsoft.com/office/officeart/2005/8/layout/hierarchy3"/>
    <dgm:cxn modelId="{A5DFAA3C-3A3E-4829-9A6E-DA0AE3F3EF6B}" type="presParOf" srcId="{B5BEBBFE-C110-4DE5-83F5-2B7AA2118FE9}" destId="{B3D4C46F-AE2A-423B-A4C3-8DEADE0650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252D6-0589-4DE6-85BC-4328A3DD5F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AB95C1-6565-4263-BF26-EAAFBE4A2672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Всего открыто</a:t>
          </a:r>
          <a:endParaRPr lang="ru-RU" sz="2000" b="1" dirty="0">
            <a:solidFill>
              <a:schemeClr val="bg1"/>
            </a:solidFill>
          </a:endParaRPr>
        </a:p>
      </dgm:t>
    </dgm:pt>
    <dgm:pt modelId="{6E2E5B78-9FCC-4639-869C-F61541F15ABB}" type="parTrans" cxnId="{F908B9E8-A303-431F-93B6-AF1D43C11330}">
      <dgm:prSet/>
      <dgm:spPr/>
      <dgm:t>
        <a:bodyPr/>
        <a:lstStyle/>
        <a:p>
          <a:endParaRPr lang="ru-RU"/>
        </a:p>
      </dgm:t>
    </dgm:pt>
    <dgm:pt modelId="{834C8ACF-3318-4545-834E-CEE8BDEFA3AF}" type="sibTrans" cxnId="{F908B9E8-A303-431F-93B6-AF1D43C11330}">
      <dgm:prSet/>
      <dgm:spPr/>
      <dgm:t>
        <a:bodyPr/>
        <a:lstStyle/>
        <a:p>
          <a:endParaRPr lang="ru-RU"/>
        </a:p>
      </dgm:t>
    </dgm:pt>
    <dgm:pt modelId="{957327BC-7C81-4CB1-90C7-FFA7B049CA5B}">
      <dgm:prSet phldrT="[Текст]" custT="1"/>
      <dgm:spPr>
        <a:solidFill>
          <a:schemeClr val="accent4">
            <a:lumMod val="20000"/>
            <a:lumOff val="80000"/>
            <a:alpha val="89804"/>
          </a:schemeClr>
        </a:solidFill>
      </dgm:spPr>
      <dgm:t>
        <a:bodyPr/>
        <a:lstStyle/>
        <a:p>
          <a:pPr>
            <a:spcBef>
              <a:spcPct val="0"/>
            </a:spcBef>
            <a:spcAft>
              <a:spcPts val="600"/>
            </a:spcAft>
          </a:pPr>
          <a:r>
            <a:rPr lang="ru-RU" sz="1800" b="1" dirty="0" smtClean="0">
              <a:solidFill>
                <a:srgbClr val="AF0954"/>
              </a:solidFill>
              <a:latin typeface="Book Antiqua" panose="02040602050305030304" pitchFamily="18" charset="0"/>
            </a:rPr>
            <a:t>33</a:t>
          </a:r>
          <a:r>
            <a:rPr lang="ru-RU" sz="1800" b="1" dirty="0" smtClean="0">
              <a:latin typeface="Book Antiqua" panose="02040602050305030304" pitchFamily="18" charset="0"/>
            </a:rPr>
            <a:t> специальности по образовательным программам аспирантуры (2019 г.- социология медицины)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FA48F845-6FC9-4859-8C13-D76A05C8334D}" type="parTrans" cxnId="{C650A6A0-0742-4066-8B82-6C7192B953AB}">
      <dgm:prSet/>
      <dgm:spPr/>
      <dgm:t>
        <a:bodyPr/>
        <a:lstStyle/>
        <a:p>
          <a:endParaRPr lang="ru-RU"/>
        </a:p>
      </dgm:t>
    </dgm:pt>
    <dgm:pt modelId="{86461ABC-CC22-413B-93BE-3637326DAF28}" type="sibTrans" cxnId="{C650A6A0-0742-4066-8B82-6C7192B953AB}">
      <dgm:prSet/>
      <dgm:spPr/>
      <dgm:t>
        <a:bodyPr/>
        <a:lstStyle/>
        <a:p>
          <a:endParaRPr lang="ru-RU"/>
        </a:p>
      </dgm:t>
    </dgm:pt>
    <dgm:pt modelId="{4BABBC57-9DF7-4C58-96AF-95F0408EEA1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Ведется подготовка на настоящее время</a:t>
          </a:r>
          <a:endParaRPr lang="ru-RU" sz="2000" b="1" dirty="0">
            <a:solidFill>
              <a:schemeClr val="bg1"/>
            </a:solidFill>
          </a:endParaRPr>
        </a:p>
      </dgm:t>
    </dgm:pt>
    <dgm:pt modelId="{ACDD4C1B-03A2-49D7-9628-AE40BB879BDF}" type="parTrans" cxnId="{66F50A4D-D781-407E-A812-3D43A8907682}">
      <dgm:prSet/>
      <dgm:spPr/>
      <dgm:t>
        <a:bodyPr/>
        <a:lstStyle/>
        <a:p>
          <a:endParaRPr lang="ru-RU"/>
        </a:p>
      </dgm:t>
    </dgm:pt>
    <dgm:pt modelId="{81D4A641-CC7C-4151-A653-AB1DC26ABFB3}" type="sibTrans" cxnId="{66F50A4D-D781-407E-A812-3D43A8907682}">
      <dgm:prSet/>
      <dgm:spPr/>
      <dgm:t>
        <a:bodyPr/>
        <a:lstStyle/>
        <a:p>
          <a:endParaRPr lang="ru-RU"/>
        </a:p>
      </dgm:t>
    </dgm:pt>
    <dgm:pt modelId="{E3E57EB4-7764-47E7-810F-3AF0D069974E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ct val="0"/>
            </a:spcBef>
            <a:spcAft>
              <a:spcPts val="600"/>
            </a:spcAft>
          </a:pPr>
          <a:r>
            <a:rPr lang="ru-RU" sz="1800" b="1" dirty="0" smtClean="0">
              <a:latin typeface="Book Antiqua" panose="02040602050305030304" pitchFamily="18" charset="0"/>
            </a:rPr>
            <a:t>По </a:t>
          </a:r>
          <a:r>
            <a:rPr lang="ru-RU" sz="1800" b="1" dirty="0" smtClean="0">
              <a:solidFill>
                <a:srgbClr val="AF0954"/>
              </a:solidFill>
              <a:latin typeface="Book Antiqua" panose="02040602050305030304" pitchFamily="18" charset="0"/>
            </a:rPr>
            <a:t>24</a:t>
          </a:r>
          <a:r>
            <a:rPr lang="ru-RU" sz="1800" b="1" dirty="0" smtClean="0">
              <a:latin typeface="Book Antiqua" panose="02040602050305030304" pitchFamily="18" charset="0"/>
            </a:rPr>
            <a:t> специальностям  образовательных программ аспирантуры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C2E73BE3-4F1E-4159-8A1F-53780013A859}" type="parTrans" cxnId="{A0298C1F-3F4E-414A-925A-61ECC0EBB5F3}">
      <dgm:prSet/>
      <dgm:spPr/>
      <dgm:t>
        <a:bodyPr/>
        <a:lstStyle/>
        <a:p>
          <a:endParaRPr lang="ru-RU"/>
        </a:p>
      </dgm:t>
    </dgm:pt>
    <dgm:pt modelId="{CBA6599C-E4CB-4862-A6EA-A5C14DD098D1}" type="sibTrans" cxnId="{A0298C1F-3F4E-414A-925A-61ECC0EBB5F3}">
      <dgm:prSet/>
      <dgm:spPr/>
      <dgm:t>
        <a:bodyPr/>
        <a:lstStyle/>
        <a:p>
          <a:endParaRPr lang="ru-RU"/>
        </a:p>
      </dgm:t>
    </dgm:pt>
    <dgm:pt modelId="{B1561A0A-4766-4CB7-AC26-15387CFF8D30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sz="1800" b="1" dirty="0" smtClean="0">
              <a:latin typeface="Book Antiqua" panose="02040602050305030304" pitchFamily="18" charset="0"/>
            </a:rPr>
            <a:t>По</a:t>
          </a:r>
          <a:r>
            <a:rPr lang="ru-RU" sz="1800" b="1" dirty="0" smtClean="0">
              <a:solidFill>
                <a:srgbClr val="AF0954"/>
              </a:solidFill>
              <a:latin typeface="Book Antiqua" panose="02040602050305030304" pitchFamily="18" charset="0"/>
            </a:rPr>
            <a:t> 8 </a:t>
          </a:r>
          <a:r>
            <a:rPr lang="ru-RU" sz="1800" b="1" dirty="0" smtClean="0">
              <a:latin typeface="Book Antiqua" panose="02040602050305030304" pitchFamily="18" charset="0"/>
            </a:rPr>
            <a:t>специальностям образовательных программ докторантуры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BDB12428-2B23-41B1-BFF8-A536AD23ED54}" type="parTrans" cxnId="{B6B0FBD0-2882-42B6-82B3-4D9CB21B2267}">
      <dgm:prSet/>
      <dgm:spPr/>
      <dgm:t>
        <a:bodyPr/>
        <a:lstStyle/>
        <a:p>
          <a:endParaRPr lang="ru-RU"/>
        </a:p>
      </dgm:t>
    </dgm:pt>
    <dgm:pt modelId="{349C5045-B5D7-4814-8536-EAD1D9A625E9}" type="sibTrans" cxnId="{B6B0FBD0-2882-42B6-82B3-4D9CB21B2267}">
      <dgm:prSet/>
      <dgm:spPr/>
      <dgm:t>
        <a:bodyPr/>
        <a:lstStyle/>
        <a:p>
          <a:endParaRPr lang="ru-RU"/>
        </a:p>
      </dgm:t>
    </dgm:pt>
    <dgm:pt modelId="{13A3E64E-7B62-4C9D-A129-4EA3C47A8B10}">
      <dgm:prSet phldrT="[Текст]" custT="1"/>
      <dgm:spPr>
        <a:solidFill>
          <a:schemeClr val="accent4">
            <a:lumMod val="20000"/>
            <a:lumOff val="80000"/>
            <a:alpha val="89804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sz="1800" b="1" dirty="0" smtClean="0">
              <a:solidFill>
                <a:srgbClr val="AF0954"/>
              </a:solidFill>
              <a:latin typeface="Book Antiqua" panose="02040602050305030304" pitchFamily="18" charset="0"/>
            </a:rPr>
            <a:t>13</a:t>
          </a:r>
          <a:r>
            <a:rPr lang="ru-RU" sz="1800" b="1" dirty="0" smtClean="0">
              <a:latin typeface="Book Antiqua" panose="02040602050305030304" pitchFamily="18" charset="0"/>
            </a:rPr>
            <a:t> специальностей по образовательным программам докторантуры (2019 г. – общественное здоровье и здравоохранение)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280AF21C-1850-4722-B08B-A349BA14DA6C}" type="parTrans" cxnId="{525FB878-6395-4D41-9379-A4307FF461D1}">
      <dgm:prSet/>
      <dgm:spPr/>
      <dgm:t>
        <a:bodyPr/>
        <a:lstStyle/>
        <a:p>
          <a:endParaRPr lang="ru-RU"/>
        </a:p>
      </dgm:t>
    </dgm:pt>
    <dgm:pt modelId="{72B527C9-BC4E-41E1-AD11-A26F327A5B56}" type="sibTrans" cxnId="{525FB878-6395-4D41-9379-A4307FF461D1}">
      <dgm:prSet/>
      <dgm:spPr/>
      <dgm:t>
        <a:bodyPr/>
        <a:lstStyle/>
        <a:p>
          <a:endParaRPr lang="ru-RU"/>
        </a:p>
      </dgm:t>
    </dgm:pt>
    <dgm:pt modelId="{96F51C44-D2B6-4D55-A81A-6EBCAE76B3A7}" type="pres">
      <dgm:prSet presAssocID="{2EF252D6-0589-4DE6-85BC-4328A3DD5F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32CFF-7203-4478-A365-93CED42194C0}" type="pres">
      <dgm:prSet presAssocID="{7BAB95C1-6565-4263-BF26-EAAFBE4A2672}" presName="linNode" presStyleCnt="0"/>
      <dgm:spPr/>
    </dgm:pt>
    <dgm:pt modelId="{B159119D-6B00-499D-A076-F71FD356C6B9}" type="pres">
      <dgm:prSet presAssocID="{7BAB95C1-6565-4263-BF26-EAAFBE4A2672}" presName="parentText" presStyleLbl="node1" presStyleIdx="0" presStyleCnt="2" custScaleX="79147" custScaleY="45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9588C-B007-40B5-8173-ED9FE0E0FC71}" type="pres">
      <dgm:prSet presAssocID="{7BAB95C1-6565-4263-BF26-EAAFBE4A2672}" presName="descendantText" presStyleLbl="alignAccFollowNode1" presStyleIdx="0" presStyleCnt="2" custScaleX="146243" custScaleY="4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64B06-F08E-48BD-AACA-66BE047B4CC2}" type="pres">
      <dgm:prSet presAssocID="{834C8ACF-3318-4545-834E-CEE8BDEFA3AF}" presName="sp" presStyleCnt="0"/>
      <dgm:spPr/>
    </dgm:pt>
    <dgm:pt modelId="{8CE695DE-8646-4B32-A31D-0115134C0754}" type="pres">
      <dgm:prSet presAssocID="{4BABBC57-9DF7-4C58-96AF-95F0408EEA11}" presName="linNode" presStyleCnt="0"/>
      <dgm:spPr/>
    </dgm:pt>
    <dgm:pt modelId="{BE884F0D-5972-40F8-9339-7A7171FFAEFC}" type="pres">
      <dgm:prSet presAssocID="{4BABBC57-9DF7-4C58-96AF-95F0408EEA11}" presName="parentText" presStyleLbl="node1" presStyleIdx="1" presStyleCnt="2" custScaleX="68504" custScaleY="499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F7871-B51C-491F-BF59-3CEECEE15319}" type="pres">
      <dgm:prSet presAssocID="{4BABBC57-9DF7-4C58-96AF-95F0408EEA11}" presName="descendantText" presStyleLbl="alignAccFollowNode1" presStyleIdx="1" presStyleCnt="2" custScaleX="126560" custScaleY="57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50A4D-D781-407E-A812-3D43A8907682}" srcId="{2EF252D6-0589-4DE6-85BC-4328A3DD5F2D}" destId="{4BABBC57-9DF7-4C58-96AF-95F0408EEA11}" srcOrd="1" destOrd="0" parTransId="{ACDD4C1B-03A2-49D7-9628-AE40BB879BDF}" sibTransId="{81D4A641-CC7C-4151-A653-AB1DC26ABFB3}"/>
    <dgm:cxn modelId="{87730B06-2335-464F-986B-A35E0C9068F4}" type="presOf" srcId="{E3E57EB4-7764-47E7-810F-3AF0D069974E}" destId="{D0CF7871-B51C-491F-BF59-3CEECEE15319}" srcOrd="0" destOrd="0" presId="urn:microsoft.com/office/officeart/2005/8/layout/vList5"/>
    <dgm:cxn modelId="{F908B9E8-A303-431F-93B6-AF1D43C11330}" srcId="{2EF252D6-0589-4DE6-85BC-4328A3DD5F2D}" destId="{7BAB95C1-6565-4263-BF26-EAAFBE4A2672}" srcOrd="0" destOrd="0" parTransId="{6E2E5B78-9FCC-4639-869C-F61541F15ABB}" sibTransId="{834C8ACF-3318-4545-834E-CEE8BDEFA3AF}"/>
    <dgm:cxn modelId="{A0298C1F-3F4E-414A-925A-61ECC0EBB5F3}" srcId="{4BABBC57-9DF7-4C58-96AF-95F0408EEA11}" destId="{E3E57EB4-7764-47E7-810F-3AF0D069974E}" srcOrd="0" destOrd="0" parTransId="{C2E73BE3-4F1E-4159-8A1F-53780013A859}" sibTransId="{CBA6599C-E4CB-4862-A6EA-A5C14DD098D1}"/>
    <dgm:cxn modelId="{21D21F3B-5E04-4E4F-99FE-45356CB52E9A}" type="presOf" srcId="{4BABBC57-9DF7-4C58-96AF-95F0408EEA11}" destId="{BE884F0D-5972-40F8-9339-7A7171FFAEFC}" srcOrd="0" destOrd="0" presId="urn:microsoft.com/office/officeart/2005/8/layout/vList5"/>
    <dgm:cxn modelId="{C650A6A0-0742-4066-8B82-6C7192B953AB}" srcId="{7BAB95C1-6565-4263-BF26-EAAFBE4A2672}" destId="{957327BC-7C81-4CB1-90C7-FFA7B049CA5B}" srcOrd="0" destOrd="0" parTransId="{FA48F845-6FC9-4859-8C13-D76A05C8334D}" sibTransId="{86461ABC-CC22-413B-93BE-3637326DAF28}"/>
    <dgm:cxn modelId="{9B95E2B2-8521-482C-BDA8-43C6A1A789CA}" type="presOf" srcId="{7BAB95C1-6565-4263-BF26-EAAFBE4A2672}" destId="{B159119D-6B00-499D-A076-F71FD356C6B9}" srcOrd="0" destOrd="0" presId="urn:microsoft.com/office/officeart/2005/8/layout/vList5"/>
    <dgm:cxn modelId="{B6B0FBD0-2882-42B6-82B3-4D9CB21B2267}" srcId="{4BABBC57-9DF7-4C58-96AF-95F0408EEA11}" destId="{B1561A0A-4766-4CB7-AC26-15387CFF8D30}" srcOrd="1" destOrd="0" parTransId="{BDB12428-2B23-41B1-BFF8-A536AD23ED54}" sibTransId="{349C5045-B5D7-4814-8536-EAD1D9A625E9}"/>
    <dgm:cxn modelId="{156218F3-78AD-4D7E-B545-B3F50BA99C8E}" type="presOf" srcId="{B1561A0A-4766-4CB7-AC26-15387CFF8D30}" destId="{D0CF7871-B51C-491F-BF59-3CEECEE15319}" srcOrd="0" destOrd="1" presId="urn:microsoft.com/office/officeart/2005/8/layout/vList5"/>
    <dgm:cxn modelId="{5D43FA3E-5C99-4DD7-AD88-18194940CB91}" type="presOf" srcId="{957327BC-7C81-4CB1-90C7-FFA7B049CA5B}" destId="{5079588C-B007-40B5-8173-ED9FE0E0FC71}" srcOrd="0" destOrd="0" presId="urn:microsoft.com/office/officeart/2005/8/layout/vList5"/>
    <dgm:cxn modelId="{525FB878-6395-4D41-9379-A4307FF461D1}" srcId="{7BAB95C1-6565-4263-BF26-EAAFBE4A2672}" destId="{13A3E64E-7B62-4C9D-A129-4EA3C47A8B10}" srcOrd="1" destOrd="0" parTransId="{280AF21C-1850-4722-B08B-A349BA14DA6C}" sibTransId="{72B527C9-BC4E-41E1-AD11-A26F327A5B56}"/>
    <dgm:cxn modelId="{17EEC8B8-03E6-4C81-9416-0C59C29360A9}" type="presOf" srcId="{2EF252D6-0589-4DE6-85BC-4328A3DD5F2D}" destId="{96F51C44-D2B6-4D55-A81A-6EBCAE76B3A7}" srcOrd="0" destOrd="0" presId="urn:microsoft.com/office/officeart/2005/8/layout/vList5"/>
    <dgm:cxn modelId="{683B6973-83B9-4FCF-8890-97D2DD57F58A}" type="presOf" srcId="{13A3E64E-7B62-4C9D-A129-4EA3C47A8B10}" destId="{5079588C-B007-40B5-8173-ED9FE0E0FC71}" srcOrd="0" destOrd="1" presId="urn:microsoft.com/office/officeart/2005/8/layout/vList5"/>
    <dgm:cxn modelId="{EE6C675F-A581-458B-990E-7BCFDB893443}" type="presParOf" srcId="{96F51C44-D2B6-4D55-A81A-6EBCAE76B3A7}" destId="{42332CFF-7203-4478-A365-93CED42194C0}" srcOrd="0" destOrd="0" presId="urn:microsoft.com/office/officeart/2005/8/layout/vList5"/>
    <dgm:cxn modelId="{1CFD1645-2D7C-4509-8B1F-7886328D3446}" type="presParOf" srcId="{42332CFF-7203-4478-A365-93CED42194C0}" destId="{B159119D-6B00-499D-A076-F71FD356C6B9}" srcOrd="0" destOrd="0" presId="urn:microsoft.com/office/officeart/2005/8/layout/vList5"/>
    <dgm:cxn modelId="{7C5BAB27-0D03-4B0B-9E91-D3E6957853F7}" type="presParOf" srcId="{42332CFF-7203-4478-A365-93CED42194C0}" destId="{5079588C-B007-40B5-8173-ED9FE0E0FC71}" srcOrd="1" destOrd="0" presId="urn:microsoft.com/office/officeart/2005/8/layout/vList5"/>
    <dgm:cxn modelId="{9486D428-BB57-4211-8D11-030C7019F3A3}" type="presParOf" srcId="{96F51C44-D2B6-4D55-A81A-6EBCAE76B3A7}" destId="{AE864B06-F08E-48BD-AACA-66BE047B4CC2}" srcOrd="1" destOrd="0" presId="urn:microsoft.com/office/officeart/2005/8/layout/vList5"/>
    <dgm:cxn modelId="{5EDE6059-1A3D-4576-ACC8-9DEE441C4C1C}" type="presParOf" srcId="{96F51C44-D2B6-4D55-A81A-6EBCAE76B3A7}" destId="{8CE695DE-8646-4B32-A31D-0115134C0754}" srcOrd="2" destOrd="0" presId="urn:microsoft.com/office/officeart/2005/8/layout/vList5"/>
    <dgm:cxn modelId="{DB2C8E1D-2A65-4E0D-85AA-737697176580}" type="presParOf" srcId="{8CE695DE-8646-4B32-A31D-0115134C0754}" destId="{BE884F0D-5972-40F8-9339-7A7171FFAEFC}" srcOrd="0" destOrd="0" presId="urn:microsoft.com/office/officeart/2005/8/layout/vList5"/>
    <dgm:cxn modelId="{C9F626BA-91D8-42E0-9F30-0170E2A0A0DF}" type="presParOf" srcId="{8CE695DE-8646-4B32-A31D-0115134C0754}" destId="{D0CF7871-B51C-491F-BF59-3CEECEE153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C74B5-37E0-4129-9737-9AC1340AD839}" type="doc">
      <dgm:prSet loTypeId="urn:microsoft.com/office/officeart/2005/8/layout/hierarchy1" loCatId="hierarchy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18143EA-A288-4612-A413-6EFE00A60472}">
      <dgm:prSet phldrT="[Текст]" custT="1"/>
      <dgm:spPr/>
      <dgm:t>
        <a:bodyPr/>
        <a:lstStyle/>
        <a:p>
          <a:r>
            <a:rPr lang="ru-RU" sz="2000" b="1" dirty="0" smtClean="0">
              <a:latin typeface="Book Antiqua" panose="02040602050305030304" pitchFamily="18" charset="0"/>
            </a:rPr>
            <a:t>Научно-исследовательская работа студентов, молодых ученых</a:t>
          </a:r>
          <a:endParaRPr lang="ru-RU" sz="2000" b="1" dirty="0">
            <a:latin typeface="Book Antiqua" panose="02040602050305030304" pitchFamily="18" charset="0"/>
          </a:endParaRPr>
        </a:p>
      </dgm:t>
    </dgm:pt>
    <dgm:pt modelId="{41777C57-DDBE-44C5-82BF-EEA0E153EFBC}" type="parTrans" cxnId="{D517B67C-B306-4E26-A9DC-D83477AAE663}">
      <dgm:prSet/>
      <dgm:spPr/>
      <dgm:t>
        <a:bodyPr/>
        <a:lstStyle/>
        <a:p>
          <a:endParaRPr lang="ru-RU"/>
        </a:p>
      </dgm:t>
    </dgm:pt>
    <dgm:pt modelId="{85FED592-F05C-469C-9AEE-7A0D28B83287}" type="sibTrans" cxnId="{D517B67C-B306-4E26-A9DC-D83477AAE663}">
      <dgm:prSet/>
      <dgm:spPr/>
      <dgm:t>
        <a:bodyPr/>
        <a:lstStyle/>
        <a:p>
          <a:endParaRPr lang="ru-RU"/>
        </a:p>
      </dgm:t>
    </dgm:pt>
    <dgm:pt modelId="{242C58D8-5E14-4760-ADEF-E70906F2467D}">
      <dgm:prSet phldrT="[Текст]" custT="1"/>
      <dgm:spPr/>
      <dgm:t>
        <a:bodyPr/>
        <a:lstStyle/>
        <a:p>
          <a:r>
            <a:rPr lang="ru-RU" sz="2000" b="1" dirty="0" smtClean="0">
              <a:latin typeface="Book Antiqua" panose="02040602050305030304" pitchFamily="18" charset="0"/>
            </a:rPr>
            <a:t>Студенческое научное общество (СНО)</a:t>
          </a:r>
          <a:endParaRPr lang="ru-RU" sz="2000" dirty="0">
            <a:latin typeface="Book Antiqua" panose="02040602050305030304" pitchFamily="18" charset="0"/>
          </a:endParaRPr>
        </a:p>
      </dgm:t>
    </dgm:pt>
    <dgm:pt modelId="{C89CDB29-E71E-48D7-A1AC-D4A4C715FD68}" type="parTrans" cxnId="{1B6F75F2-9E06-43F7-B4E4-5EDE28971AA7}">
      <dgm:prSet/>
      <dgm:spPr/>
      <dgm:t>
        <a:bodyPr/>
        <a:lstStyle/>
        <a:p>
          <a:endParaRPr lang="ru-RU"/>
        </a:p>
      </dgm:t>
    </dgm:pt>
    <dgm:pt modelId="{9F34B009-7325-4590-9000-6C664D00E184}" type="sibTrans" cxnId="{1B6F75F2-9E06-43F7-B4E4-5EDE28971AA7}">
      <dgm:prSet/>
      <dgm:spPr/>
      <dgm:t>
        <a:bodyPr/>
        <a:lstStyle/>
        <a:p>
          <a:endParaRPr lang="ru-RU"/>
        </a:p>
      </dgm:t>
    </dgm:pt>
    <dgm:pt modelId="{E503126B-7294-4CBC-A6F7-5B7592B1CFA5}">
      <dgm:prSet phldrT="[Текст]" custT="1"/>
      <dgm:spPr/>
      <dgm:t>
        <a:bodyPr/>
        <a:lstStyle/>
        <a:p>
          <a:endParaRPr lang="ru-RU" sz="1800" b="1" dirty="0" smtClean="0"/>
        </a:p>
        <a:p>
          <a:endParaRPr lang="ru-RU" sz="18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800" b="1" dirty="0" smtClean="0">
              <a:latin typeface="Book Antiqua" panose="02040602050305030304" pitchFamily="18" charset="0"/>
            </a:rPr>
            <a:t>Молодые ученые университета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 </a:t>
          </a:r>
          <a:endParaRPr lang="ru-RU" sz="1600" b="1" dirty="0"/>
        </a:p>
      </dgm:t>
    </dgm:pt>
    <dgm:pt modelId="{207CC16A-F1DE-4C6E-8D89-E7C010458B30}" type="parTrans" cxnId="{D65AF1C2-4381-4022-B8E3-159BA001BDCC}">
      <dgm:prSet/>
      <dgm:spPr/>
      <dgm:t>
        <a:bodyPr/>
        <a:lstStyle/>
        <a:p>
          <a:endParaRPr lang="ru-RU"/>
        </a:p>
      </dgm:t>
    </dgm:pt>
    <dgm:pt modelId="{05B5B5A5-D038-4A82-A7F4-9AE78D7DFAB2}" type="sibTrans" cxnId="{D65AF1C2-4381-4022-B8E3-159BA001BDCC}">
      <dgm:prSet/>
      <dgm:spPr/>
      <dgm:t>
        <a:bodyPr/>
        <a:lstStyle/>
        <a:p>
          <a:endParaRPr lang="ru-RU"/>
        </a:p>
      </dgm:t>
    </dgm:pt>
    <dgm:pt modelId="{C4D40457-B8C9-4510-B303-82960969A566}">
      <dgm:prSet phldrT="[Текст]" custT="1"/>
      <dgm:spPr/>
      <dgm:t>
        <a:bodyPr/>
        <a:lstStyle/>
        <a:p>
          <a:r>
            <a:rPr lang="ru-RU" sz="1800" b="1" dirty="0" smtClean="0"/>
            <a:t> </a:t>
          </a:r>
        </a:p>
        <a:p>
          <a:r>
            <a:rPr lang="ru-RU" sz="1800" b="1" dirty="0" smtClean="0">
              <a:latin typeface="Book Antiqua" panose="02040602050305030304" pitchFamily="18" charset="0"/>
            </a:rPr>
            <a:t>Совет СНО</a:t>
          </a:r>
        </a:p>
        <a:p>
          <a:endParaRPr lang="ru-RU" sz="1800" b="1" dirty="0"/>
        </a:p>
      </dgm:t>
    </dgm:pt>
    <dgm:pt modelId="{782B123C-B242-4F0B-9CDE-407678BDBAD7}" type="sibTrans" cxnId="{F8764D17-2195-495F-8EE9-97A9B9467C9C}">
      <dgm:prSet/>
      <dgm:spPr/>
      <dgm:t>
        <a:bodyPr/>
        <a:lstStyle/>
        <a:p>
          <a:endParaRPr lang="ru-RU"/>
        </a:p>
      </dgm:t>
    </dgm:pt>
    <dgm:pt modelId="{E424D413-40F2-4E9D-8E15-1C073E2AFA81}" type="parTrans" cxnId="{F8764D17-2195-495F-8EE9-97A9B9467C9C}">
      <dgm:prSet/>
      <dgm:spPr/>
      <dgm:t>
        <a:bodyPr/>
        <a:lstStyle/>
        <a:p>
          <a:endParaRPr lang="ru-RU"/>
        </a:p>
      </dgm:t>
    </dgm:pt>
    <dgm:pt modelId="{EFF89DE3-559B-4751-85C9-25B2ACB41C18}">
      <dgm:prSet phldrT="[Текст]" custT="1"/>
      <dgm:spPr/>
      <dgm:t>
        <a:bodyPr/>
        <a:lstStyle/>
        <a:p>
          <a:r>
            <a:rPr lang="ru-RU" sz="2000" b="1" dirty="0" smtClean="0">
              <a:latin typeface="Book Antiqua" panose="02040602050305030304" pitchFamily="18" charset="0"/>
            </a:rPr>
            <a:t>Совет молодых ученых </a:t>
          </a:r>
          <a:endParaRPr lang="ru-RU" sz="2000" dirty="0">
            <a:latin typeface="Book Antiqua" panose="02040602050305030304" pitchFamily="18" charset="0"/>
          </a:endParaRPr>
        </a:p>
      </dgm:t>
    </dgm:pt>
    <dgm:pt modelId="{7C143B3D-4DBE-45DE-BBF4-67C79F39E2CB}" type="sibTrans" cxnId="{167AAC71-8934-4E95-AF3E-E780D479F7DA}">
      <dgm:prSet/>
      <dgm:spPr/>
      <dgm:t>
        <a:bodyPr/>
        <a:lstStyle/>
        <a:p>
          <a:endParaRPr lang="ru-RU"/>
        </a:p>
      </dgm:t>
    </dgm:pt>
    <dgm:pt modelId="{A2017744-7392-4C6A-BEE6-D0E5F9146721}" type="parTrans" cxnId="{167AAC71-8934-4E95-AF3E-E780D479F7DA}">
      <dgm:prSet/>
      <dgm:spPr/>
      <dgm:t>
        <a:bodyPr/>
        <a:lstStyle/>
        <a:p>
          <a:endParaRPr lang="ru-RU"/>
        </a:p>
      </dgm:t>
    </dgm:pt>
    <dgm:pt modelId="{073E51B0-7654-4A21-BA2C-38BD11EF71AC}" type="pres">
      <dgm:prSet presAssocID="{261C74B5-37E0-4129-9737-9AC1340AD8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78F3FD-60CA-4C57-B8B8-FC4938451030}" type="pres">
      <dgm:prSet presAssocID="{918143EA-A288-4612-A413-6EFE00A60472}" presName="hierRoot1" presStyleCnt="0"/>
      <dgm:spPr/>
    </dgm:pt>
    <dgm:pt modelId="{DC9C46AD-C874-48F1-A468-9D4081D8DBBF}" type="pres">
      <dgm:prSet presAssocID="{918143EA-A288-4612-A413-6EFE00A60472}" presName="composite" presStyleCnt="0"/>
      <dgm:spPr/>
    </dgm:pt>
    <dgm:pt modelId="{1BFC4311-1F27-4DC0-97A5-9F9389232213}" type="pres">
      <dgm:prSet presAssocID="{918143EA-A288-4612-A413-6EFE00A60472}" presName="background" presStyleLbl="node0" presStyleIdx="0" presStyleCnt="1"/>
      <dgm:spPr/>
    </dgm:pt>
    <dgm:pt modelId="{CA0A87D8-455E-4124-8A84-EF6950C8EC4F}" type="pres">
      <dgm:prSet presAssocID="{918143EA-A288-4612-A413-6EFE00A60472}" presName="text" presStyleLbl="fgAcc0" presStyleIdx="0" presStyleCnt="1" custScaleX="241841" custScaleY="96887" custLinFactNeighborX="1863" custLinFactNeighborY="-19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6DF57-3BCE-4545-9DA0-B875A2716B1F}" type="pres">
      <dgm:prSet presAssocID="{918143EA-A288-4612-A413-6EFE00A60472}" presName="hierChild2" presStyleCnt="0"/>
      <dgm:spPr/>
    </dgm:pt>
    <dgm:pt modelId="{849A5694-53B8-4FC0-96BE-753E3DF09007}" type="pres">
      <dgm:prSet presAssocID="{C89CDB29-E71E-48D7-A1AC-D4A4C715FD6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1EF586-49E0-4790-8A89-61099FFB114A}" type="pres">
      <dgm:prSet presAssocID="{242C58D8-5E14-4760-ADEF-E70906F2467D}" presName="hierRoot2" presStyleCnt="0"/>
      <dgm:spPr/>
    </dgm:pt>
    <dgm:pt modelId="{B258AD58-C816-421F-8F18-5A7B7440F61F}" type="pres">
      <dgm:prSet presAssocID="{242C58D8-5E14-4760-ADEF-E70906F2467D}" presName="composite2" presStyleCnt="0"/>
      <dgm:spPr/>
    </dgm:pt>
    <dgm:pt modelId="{1B9CA757-4E98-4DBB-8DED-F4B69F7F4835}" type="pres">
      <dgm:prSet presAssocID="{242C58D8-5E14-4760-ADEF-E70906F2467D}" presName="background2" presStyleLbl="node2" presStyleIdx="0" presStyleCnt="2"/>
      <dgm:spPr/>
    </dgm:pt>
    <dgm:pt modelId="{67A0BF04-BCB0-4CA6-A3BA-E3A1F25D442D}" type="pres">
      <dgm:prSet presAssocID="{242C58D8-5E14-4760-ADEF-E70906F2467D}" presName="text2" presStyleLbl="fgAcc2" presStyleIdx="0" presStyleCnt="2" custScaleX="185359" custScaleY="76671" custLinFactNeighborX="-2388" custLinFactNeighborY="-34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7A6112-44B7-4EA6-AF01-973F49BB55E9}" type="pres">
      <dgm:prSet presAssocID="{242C58D8-5E14-4760-ADEF-E70906F2467D}" presName="hierChild3" presStyleCnt="0"/>
      <dgm:spPr/>
    </dgm:pt>
    <dgm:pt modelId="{07317FB3-0589-46BE-A91B-D74B45D2DDFE}" type="pres">
      <dgm:prSet presAssocID="{E424D413-40F2-4E9D-8E15-1C073E2AFA8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F9B4E54-5DBA-4F7B-BF24-BB0D145E0E76}" type="pres">
      <dgm:prSet presAssocID="{C4D40457-B8C9-4510-B303-82960969A566}" presName="hierRoot3" presStyleCnt="0"/>
      <dgm:spPr/>
    </dgm:pt>
    <dgm:pt modelId="{ADCD2C4D-03E8-4FBE-8681-D5B267429BA9}" type="pres">
      <dgm:prSet presAssocID="{C4D40457-B8C9-4510-B303-82960969A566}" presName="composite3" presStyleCnt="0"/>
      <dgm:spPr/>
    </dgm:pt>
    <dgm:pt modelId="{BC6E5193-688A-475C-904F-2190DDFBA38A}" type="pres">
      <dgm:prSet presAssocID="{C4D40457-B8C9-4510-B303-82960969A566}" presName="background3" presStyleLbl="node3" presStyleIdx="0" presStyleCnt="2"/>
      <dgm:spPr/>
      <dgm:t>
        <a:bodyPr/>
        <a:lstStyle/>
        <a:p>
          <a:endParaRPr lang="ru-RU"/>
        </a:p>
      </dgm:t>
    </dgm:pt>
    <dgm:pt modelId="{47032FD7-1361-415C-81BE-8072A9A4CBE3}" type="pres">
      <dgm:prSet presAssocID="{C4D40457-B8C9-4510-B303-82960969A566}" presName="text3" presStyleLbl="fgAcc3" presStyleIdx="0" presStyleCnt="2" custScaleX="144095" custScaleY="53894" custLinFactNeighborX="6113" custLinFactNeighborY="-48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75D004-D065-40C8-808B-00614C2F7469}" type="pres">
      <dgm:prSet presAssocID="{C4D40457-B8C9-4510-B303-82960969A566}" presName="hierChild4" presStyleCnt="0"/>
      <dgm:spPr/>
    </dgm:pt>
    <dgm:pt modelId="{8B6F2BBC-AFA1-4BCB-AE59-C6F9507CFB1B}" type="pres">
      <dgm:prSet presAssocID="{A2017744-7392-4C6A-BEE6-D0E5F914672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19C60D7-1FE1-4D69-B00A-4E1DD76CB7F6}" type="pres">
      <dgm:prSet presAssocID="{EFF89DE3-559B-4751-85C9-25B2ACB41C18}" presName="hierRoot2" presStyleCnt="0"/>
      <dgm:spPr/>
    </dgm:pt>
    <dgm:pt modelId="{383B8E78-6703-4A4D-B502-3ED65AEA749A}" type="pres">
      <dgm:prSet presAssocID="{EFF89DE3-559B-4751-85C9-25B2ACB41C18}" presName="composite2" presStyleCnt="0"/>
      <dgm:spPr/>
    </dgm:pt>
    <dgm:pt modelId="{3DD1C252-885E-4F6E-870B-9FF77815992C}" type="pres">
      <dgm:prSet presAssocID="{EFF89DE3-559B-4751-85C9-25B2ACB41C18}" presName="background2" presStyleLbl="node2" presStyleIdx="1" presStyleCnt="2"/>
      <dgm:spPr/>
    </dgm:pt>
    <dgm:pt modelId="{053342FA-2532-4A69-A885-81E3E167FFCD}" type="pres">
      <dgm:prSet presAssocID="{EFF89DE3-559B-4751-85C9-25B2ACB41C18}" presName="text2" presStyleLbl="fgAcc2" presStyleIdx="1" presStyleCnt="2" custScaleX="205896" custScaleY="81035" custLinFactNeighborX="-4611" custLinFactNeighborY="-32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99566-A7FF-4400-90E0-A358BCE2909A}" type="pres">
      <dgm:prSet presAssocID="{EFF89DE3-559B-4751-85C9-25B2ACB41C18}" presName="hierChild3" presStyleCnt="0"/>
      <dgm:spPr/>
    </dgm:pt>
    <dgm:pt modelId="{6A25A527-8AD2-4D42-89FA-E03F604AE494}" type="pres">
      <dgm:prSet presAssocID="{207CC16A-F1DE-4C6E-8D89-E7C010458B3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C01CE6F-918B-4162-8EF9-307E9672D6F6}" type="pres">
      <dgm:prSet presAssocID="{E503126B-7294-4CBC-A6F7-5B7592B1CFA5}" presName="hierRoot3" presStyleCnt="0"/>
      <dgm:spPr/>
    </dgm:pt>
    <dgm:pt modelId="{B607AEBD-231F-4B10-B924-44499A8313D8}" type="pres">
      <dgm:prSet presAssocID="{E503126B-7294-4CBC-A6F7-5B7592B1CFA5}" presName="composite3" presStyleCnt="0"/>
      <dgm:spPr/>
    </dgm:pt>
    <dgm:pt modelId="{321F7907-71B6-47F5-86D3-CF9A6D72A3D2}" type="pres">
      <dgm:prSet presAssocID="{E503126B-7294-4CBC-A6F7-5B7592B1CFA5}" presName="background3" presStyleLbl="node3" presStyleIdx="1" presStyleCnt="2"/>
      <dgm:spPr/>
    </dgm:pt>
    <dgm:pt modelId="{05FD2330-CB80-44FF-B6E0-0FDD66434B65}" type="pres">
      <dgm:prSet presAssocID="{E503126B-7294-4CBC-A6F7-5B7592B1CFA5}" presName="text3" presStyleLbl="fgAcc3" presStyleIdx="1" presStyleCnt="2" custScaleX="161459" custScaleY="86319" custLinFactNeighborX="16404" custLinFactNeighborY="-40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DC513-A337-4397-8001-1E190A730979}" type="pres">
      <dgm:prSet presAssocID="{E503126B-7294-4CBC-A6F7-5B7592B1CFA5}" presName="hierChild4" presStyleCnt="0"/>
      <dgm:spPr/>
    </dgm:pt>
  </dgm:ptLst>
  <dgm:cxnLst>
    <dgm:cxn modelId="{925A2C7B-37D3-4682-88BC-95B989974183}" type="presOf" srcId="{918143EA-A288-4612-A413-6EFE00A60472}" destId="{CA0A87D8-455E-4124-8A84-EF6950C8EC4F}" srcOrd="0" destOrd="0" presId="urn:microsoft.com/office/officeart/2005/8/layout/hierarchy1"/>
    <dgm:cxn modelId="{FF0C2D6F-6674-4919-B2B2-5571066756F8}" type="presOf" srcId="{E503126B-7294-4CBC-A6F7-5B7592B1CFA5}" destId="{05FD2330-CB80-44FF-B6E0-0FDD66434B65}" srcOrd="0" destOrd="0" presId="urn:microsoft.com/office/officeart/2005/8/layout/hierarchy1"/>
    <dgm:cxn modelId="{A9C74566-C65C-4301-AB05-DB9D633CD08B}" type="presOf" srcId="{207CC16A-F1DE-4C6E-8D89-E7C010458B30}" destId="{6A25A527-8AD2-4D42-89FA-E03F604AE494}" srcOrd="0" destOrd="0" presId="urn:microsoft.com/office/officeart/2005/8/layout/hierarchy1"/>
    <dgm:cxn modelId="{ACD787EE-DCB5-49C8-BBEE-EEF28161C315}" type="presOf" srcId="{E424D413-40F2-4E9D-8E15-1C073E2AFA81}" destId="{07317FB3-0589-46BE-A91B-D74B45D2DDFE}" srcOrd="0" destOrd="0" presId="urn:microsoft.com/office/officeart/2005/8/layout/hierarchy1"/>
    <dgm:cxn modelId="{C2CB54EB-6F70-4EEC-BBE1-E07393F84209}" type="presOf" srcId="{C4D40457-B8C9-4510-B303-82960969A566}" destId="{47032FD7-1361-415C-81BE-8072A9A4CBE3}" srcOrd="0" destOrd="0" presId="urn:microsoft.com/office/officeart/2005/8/layout/hierarchy1"/>
    <dgm:cxn modelId="{1B6F75F2-9E06-43F7-B4E4-5EDE28971AA7}" srcId="{918143EA-A288-4612-A413-6EFE00A60472}" destId="{242C58D8-5E14-4760-ADEF-E70906F2467D}" srcOrd="0" destOrd="0" parTransId="{C89CDB29-E71E-48D7-A1AC-D4A4C715FD68}" sibTransId="{9F34B009-7325-4590-9000-6C664D00E184}"/>
    <dgm:cxn modelId="{ED001216-0797-4017-9FD5-9DA92DCEDEA1}" type="presOf" srcId="{261C74B5-37E0-4129-9737-9AC1340AD839}" destId="{073E51B0-7654-4A21-BA2C-38BD11EF71AC}" srcOrd="0" destOrd="0" presId="urn:microsoft.com/office/officeart/2005/8/layout/hierarchy1"/>
    <dgm:cxn modelId="{9BADDCC9-E8B0-4B31-B04A-353675D3C498}" type="presOf" srcId="{C89CDB29-E71E-48D7-A1AC-D4A4C715FD68}" destId="{849A5694-53B8-4FC0-96BE-753E3DF09007}" srcOrd="0" destOrd="0" presId="urn:microsoft.com/office/officeart/2005/8/layout/hierarchy1"/>
    <dgm:cxn modelId="{FE3F4DCB-93D5-4136-A65A-2A2DC9A87E30}" type="presOf" srcId="{A2017744-7392-4C6A-BEE6-D0E5F9146721}" destId="{8B6F2BBC-AFA1-4BCB-AE59-C6F9507CFB1B}" srcOrd="0" destOrd="0" presId="urn:microsoft.com/office/officeart/2005/8/layout/hierarchy1"/>
    <dgm:cxn modelId="{F8764D17-2195-495F-8EE9-97A9B9467C9C}" srcId="{242C58D8-5E14-4760-ADEF-E70906F2467D}" destId="{C4D40457-B8C9-4510-B303-82960969A566}" srcOrd="0" destOrd="0" parTransId="{E424D413-40F2-4E9D-8E15-1C073E2AFA81}" sibTransId="{782B123C-B242-4F0B-9CDE-407678BDBAD7}"/>
    <dgm:cxn modelId="{D65AF1C2-4381-4022-B8E3-159BA001BDCC}" srcId="{EFF89DE3-559B-4751-85C9-25B2ACB41C18}" destId="{E503126B-7294-4CBC-A6F7-5B7592B1CFA5}" srcOrd="0" destOrd="0" parTransId="{207CC16A-F1DE-4C6E-8D89-E7C010458B30}" sibTransId="{05B5B5A5-D038-4A82-A7F4-9AE78D7DFAB2}"/>
    <dgm:cxn modelId="{00B0543D-A6FD-46EA-82BE-A23A34BC61D2}" type="presOf" srcId="{242C58D8-5E14-4760-ADEF-E70906F2467D}" destId="{67A0BF04-BCB0-4CA6-A3BA-E3A1F25D442D}" srcOrd="0" destOrd="0" presId="urn:microsoft.com/office/officeart/2005/8/layout/hierarchy1"/>
    <dgm:cxn modelId="{167AAC71-8934-4E95-AF3E-E780D479F7DA}" srcId="{918143EA-A288-4612-A413-6EFE00A60472}" destId="{EFF89DE3-559B-4751-85C9-25B2ACB41C18}" srcOrd="1" destOrd="0" parTransId="{A2017744-7392-4C6A-BEE6-D0E5F9146721}" sibTransId="{7C143B3D-4DBE-45DE-BBF4-67C79F39E2CB}"/>
    <dgm:cxn modelId="{404E71FB-1820-4CB8-A3DD-0FE3EDD7D55E}" type="presOf" srcId="{EFF89DE3-559B-4751-85C9-25B2ACB41C18}" destId="{053342FA-2532-4A69-A885-81E3E167FFCD}" srcOrd="0" destOrd="0" presId="urn:microsoft.com/office/officeart/2005/8/layout/hierarchy1"/>
    <dgm:cxn modelId="{D517B67C-B306-4E26-A9DC-D83477AAE663}" srcId="{261C74B5-37E0-4129-9737-9AC1340AD839}" destId="{918143EA-A288-4612-A413-6EFE00A60472}" srcOrd="0" destOrd="0" parTransId="{41777C57-DDBE-44C5-82BF-EEA0E153EFBC}" sibTransId="{85FED592-F05C-469C-9AEE-7A0D28B83287}"/>
    <dgm:cxn modelId="{7A176DD6-72D6-4691-96F9-A61859B4F62E}" type="presParOf" srcId="{073E51B0-7654-4A21-BA2C-38BD11EF71AC}" destId="{9C78F3FD-60CA-4C57-B8B8-FC4938451030}" srcOrd="0" destOrd="0" presId="urn:microsoft.com/office/officeart/2005/8/layout/hierarchy1"/>
    <dgm:cxn modelId="{ADCAF58C-D5AD-46E5-9D82-E91C574CE8AF}" type="presParOf" srcId="{9C78F3FD-60CA-4C57-B8B8-FC4938451030}" destId="{DC9C46AD-C874-48F1-A468-9D4081D8DBBF}" srcOrd="0" destOrd="0" presId="urn:microsoft.com/office/officeart/2005/8/layout/hierarchy1"/>
    <dgm:cxn modelId="{E9B9F7DF-6EB8-4AA7-B467-9BF503045102}" type="presParOf" srcId="{DC9C46AD-C874-48F1-A468-9D4081D8DBBF}" destId="{1BFC4311-1F27-4DC0-97A5-9F9389232213}" srcOrd="0" destOrd="0" presId="urn:microsoft.com/office/officeart/2005/8/layout/hierarchy1"/>
    <dgm:cxn modelId="{782489DB-557D-4D61-A90A-87B87BE3A0AD}" type="presParOf" srcId="{DC9C46AD-C874-48F1-A468-9D4081D8DBBF}" destId="{CA0A87D8-455E-4124-8A84-EF6950C8EC4F}" srcOrd="1" destOrd="0" presId="urn:microsoft.com/office/officeart/2005/8/layout/hierarchy1"/>
    <dgm:cxn modelId="{F11EE19D-A7FF-43C9-A2AC-BB1FE37E882B}" type="presParOf" srcId="{9C78F3FD-60CA-4C57-B8B8-FC4938451030}" destId="{8E96DF57-3BCE-4545-9DA0-B875A2716B1F}" srcOrd="1" destOrd="0" presId="urn:microsoft.com/office/officeart/2005/8/layout/hierarchy1"/>
    <dgm:cxn modelId="{5A705FB3-8A6E-4C3F-9175-97B89C48E08F}" type="presParOf" srcId="{8E96DF57-3BCE-4545-9DA0-B875A2716B1F}" destId="{849A5694-53B8-4FC0-96BE-753E3DF09007}" srcOrd="0" destOrd="0" presId="urn:microsoft.com/office/officeart/2005/8/layout/hierarchy1"/>
    <dgm:cxn modelId="{1817ECE8-B605-414E-9F7D-EEE0892BDFA0}" type="presParOf" srcId="{8E96DF57-3BCE-4545-9DA0-B875A2716B1F}" destId="{FB1EF586-49E0-4790-8A89-61099FFB114A}" srcOrd="1" destOrd="0" presId="urn:microsoft.com/office/officeart/2005/8/layout/hierarchy1"/>
    <dgm:cxn modelId="{247EC881-5339-4D1E-B08F-24508B43E4A3}" type="presParOf" srcId="{FB1EF586-49E0-4790-8A89-61099FFB114A}" destId="{B258AD58-C816-421F-8F18-5A7B7440F61F}" srcOrd="0" destOrd="0" presId="urn:microsoft.com/office/officeart/2005/8/layout/hierarchy1"/>
    <dgm:cxn modelId="{617A3CD8-D5D0-4F43-912C-956F749A8A31}" type="presParOf" srcId="{B258AD58-C816-421F-8F18-5A7B7440F61F}" destId="{1B9CA757-4E98-4DBB-8DED-F4B69F7F4835}" srcOrd="0" destOrd="0" presId="urn:microsoft.com/office/officeart/2005/8/layout/hierarchy1"/>
    <dgm:cxn modelId="{0316F067-3CCA-4252-933F-AEBB20818C28}" type="presParOf" srcId="{B258AD58-C816-421F-8F18-5A7B7440F61F}" destId="{67A0BF04-BCB0-4CA6-A3BA-E3A1F25D442D}" srcOrd="1" destOrd="0" presId="urn:microsoft.com/office/officeart/2005/8/layout/hierarchy1"/>
    <dgm:cxn modelId="{AF556173-5914-420F-9383-0911E461AC72}" type="presParOf" srcId="{FB1EF586-49E0-4790-8A89-61099FFB114A}" destId="{CD7A6112-44B7-4EA6-AF01-973F49BB55E9}" srcOrd="1" destOrd="0" presId="urn:microsoft.com/office/officeart/2005/8/layout/hierarchy1"/>
    <dgm:cxn modelId="{A6BB70C1-A286-42EB-BFE7-96749A213246}" type="presParOf" srcId="{CD7A6112-44B7-4EA6-AF01-973F49BB55E9}" destId="{07317FB3-0589-46BE-A91B-D74B45D2DDFE}" srcOrd="0" destOrd="0" presId="urn:microsoft.com/office/officeart/2005/8/layout/hierarchy1"/>
    <dgm:cxn modelId="{CCF60C41-EC1A-4709-B3B8-D551B3365E4C}" type="presParOf" srcId="{CD7A6112-44B7-4EA6-AF01-973F49BB55E9}" destId="{BF9B4E54-5DBA-4F7B-BF24-BB0D145E0E76}" srcOrd="1" destOrd="0" presId="urn:microsoft.com/office/officeart/2005/8/layout/hierarchy1"/>
    <dgm:cxn modelId="{B0DA8529-BBDC-4500-BE9A-74BB4FFD04D8}" type="presParOf" srcId="{BF9B4E54-5DBA-4F7B-BF24-BB0D145E0E76}" destId="{ADCD2C4D-03E8-4FBE-8681-D5B267429BA9}" srcOrd="0" destOrd="0" presId="urn:microsoft.com/office/officeart/2005/8/layout/hierarchy1"/>
    <dgm:cxn modelId="{37257A8D-8EF4-40A0-8BAD-E6B933FDB424}" type="presParOf" srcId="{ADCD2C4D-03E8-4FBE-8681-D5B267429BA9}" destId="{BC6E5193-688A-475C-904F-2190DDFBA38A}" srcOrd="0" destOrd="0" presId="urn:microsoft.com/office/officeart/2005/8/layout/hierarchy1"/>
    <dgm:cxn modelId="{47335212-A088-489A-BADD-3A098F5E438A}" type="presParOf" srcId="{ADCD2C4D-03E8-4FBE-8681-D5B267429BA9}" destId="{47032FD7-1361-415C-81BE-8072A9A4CBE3}" srcOrd="1" destOrd="0" presId="urn:microsoft.com/office/officeart/2005/8/layout/hierarchy1"/>
    <dgm:cxn modelId="{40B9DEA9-559C-4C17-AE87-57810FA334AD}" type="presParOf" srcId="{BF9B4E54-5DBA-4F7B-BF24-BB0D145E0E76}" destId="{8475D004-D065-40C8-808B-00614C2F7469}" srcOrd="1" destOrd="0" presId="urn:microsoft.com/office/officeart/2005/8/layout/hierarchy1"/>
    <dgm:cxn modelId="{BAC72B5B-B7FD-40A8-BF8B-C1A4D9C1DCDD}" type="presParOf" srcId="{8E96DF57-3BCE-4545-9DA0-B875A2716B1F}" destId="{8B6F2BBC-AFA1-4BCB-AE59-C6F9507CFB1B}" srcOrd="2" destOrd="0" presId="urn:microsoft.com/office/officeart/2005/8/layout/hierarchy1"/>
    <dgm:cxn modelId="{1137C68C-065E-41F2-9D63-B76BAA9A9A11}" type="presParOf" srcId="{8E96DF57-3BCE-4545-9DA0-B875A2716B1F}" destId="{319C60D7-1FE1-4D69-B00A-4E1DD76CB7F6}" srcOrd="3" destOrd="0" presId="urn:microsoft.com/office/officeart/2005/8/layout/hierarchy1"/>
    <dgm:cxn modelId="{5F8CFE81-03EC-4A48-97A2-6D691F9B5D46}" type="presParOf" srcId="{319C60D7-1FE1-4D69-B00A-4E1DD76CB7F6}" destId="{383B8E78-6703-4A4D-B502-3ED65AEA749A}" srcOrd="0" destOrd="0" presId="urn:microsoft.com/office/officeart/2005/8/layout/hierarchy1"/>
    <dgm:cxn modelId="{EA5FD284-DF5A-4763-9CD2-754C15B748C5}" type="presParOf" srcId="{383B8E78-6703-4A4D-B502-3ED65AEA749A}" destId="{3DD1C252-885E-4F6E-870B-9FF77815992C}" srcOrd="0" destOrd="0" presId="urn:microsoft.com/office/officeart/2005/8/layout/hierarchy1"/>
    <dgm:cxn modelId="{06A584B6-06D1-46A7-8BCC-92CD84E28A52}" type="presParOf" srcId="{383B8E78-6703-4A4D-B502-3ED65AEA749A}" destId="{053342FA-2532-4A69-A885-81E3E167FFCD}" srcOrd="1" destOrd="0" presId="urn:microsoft.com/office/officeart/2005/8/layout/hierarchy1"/>
    <dgm:cxn modelId="{6C413F45-7F02-4EC9-8F66-9BAD6F2E5EA1}" type="presParOf" srcId="{319C60D7-1FE1-4D69-B00A-4E1DD76CB7F6}" destId="{90799566-A7FF-4400-90E0-A358BCE2909A}" srcOrd="1" destOrd="0" presId="urn:microsoft.com/office/officeart/2005/8/layout/hierarchy1"/>
    <dgm:cxn modelId="{50F4220A-0F4B-49A2-8955-F1CF84A85700}" type="presParOf" srcId="{90799566-A7FF-4400-90E0-A358BCE2909A}" destId="{6A25A527-8AD2-4D42-89FA-E03F604AE494}" srcOrd="0" destOrd="0" presId="urn:microsoft.com/office/officeart/2005/8/layout/hierarchy1"/>
    <dgm:cxn modelId="{E3132269-C189-4B2C-A35E-68CF07200F09}" type="presParOf" srcId="{90799566-A7FF-4400-90E0-A358BCE2909A}" destId="{7C01CE6F-918B-4162-8EF9-307E9672D6F6}" srcOrd="1" destOrd="0" presId="urn:microsoft.com/office/officeart/2005/8/layout/hierarchy1"/>
    <dgm:cxn modelId="{41AF547A-BC2C-4E90-BFD4-94BBBD088364}" type="presParOf" srcId="{7C01CE6F-918B-4162-8EF9-307E9672D6F6}" destId="{B607AEBD-231F-4B10-B924-44499A8313D8}" srcOrd="0" destOrd="0" presId="urn:microsoft.com/office/officeart/2005/8/layout/hierarchy1"/>
    <dgm:cxn modelId="{56BBE9E0-A0FA-4676-937A-FD90D52828BA}" type="presParOf" srcId="{B607AEBD-231F-4B10-B924-44499A8313D8}" destId="{321F7907-71B6-47F5-86D3-CF9A6D72A3D2}" srcOrd="0" destOrd="0" presId="urn:microsoft.com/office/officeart/2005/8/layout/hierarchy1"/>
    <dgm:cxn modelId="{E4F70E26-0D5C-423E-B15A-9E9ABE7EF85F}" type="presParOf" srcId="{B607AEBD-231F-4B10-B924-44499A8313D8}" destId="{05FD2330-CB80-44FF-B6E0-0FDD66434B65}" srcOrd="1" destOrd="0" presId="urn:microsoft.com/office/officeart/2005/8/layout/hierarchy1"/>
    <dgm:cxn modelId="{2BBD9AC3-574D-4EF6-A42D-CB4E28ED6ADE}" type="presParOf" srcId="{7C01CE6F-918B-4162-8EF9-307E9672D6F6}" destId="{B60DC513-A337-4397-8001-1E190A7309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D041-27AD-48C0-B36C-4E234CA7F7E1}">
      <dsp:nvSpPr>
        <dsp:cNvPr id="0" name=""/>
        <dsp:cNvSpPr/>
      </dsp:nvSpPr>
      <dsp:spPr>
        <a:xfrm>
          <a:off x="0" y="344889"/>
          <a:ext cx="3653755" cy="15090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Послевузовское образование </a:t>
          </a:r>
          <a:r>
            <a:rPr lang="en-US" sz="2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I </a:t>
          </a:r>
          <a:r>
            <a:rPr lang="ru-RU" sz="2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ступени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(65)</a:t>
          </a:r>
          <a:endParaRPr lang="ru-RU" sz="20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4200" y="389089"/>
        <a:ext cx="3565355" cy="1420692"/>
      </dsp:txXfrm>
    </dsp:sp>
    <dsp:sp modelId="{96A1934F-C292-465C-9CBE-7A0716EDDBB5}">
      <dsp:nvSpPr>
        <dsp:cNvPr id="0" name=""/>
        <dsp:cNvSpPr/>
      </dsp:nvSpPr>
      <dsp:spPr>
        <a:xfrm>
          <a:off x="365375" y="1853982"/>
          <a:ext cx="366608" cy="708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9"/>
              </a:lnTo>
              <a:lnTo>
                <a:pt x="366608" y="708149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D77B-82F1-4AF4-BEAB-69389196F4A0}">
      <dsp:nvSpPr>
        <dsp:cNvPr id="0" name=""/>
        <dsp:cNvSpPr/>
      </dsp:nvSpPr>
      <dsp:spPr>
        <a:xfrm>
          <a:off x="731984" y="2249350"/>
          <a:ext cx="1929610" cy="62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Аспиранты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anose="02040602050305030304" pitchFamily="18" charset="0"/>
            </a:rPr>
            <a:t>(16)</a:t>
          </a:r>
          <a:endParaRPr lang="ru-RU" sz="1800" b="0" kern="1200" dirty="0">
            <a:latin typeface="Book Antiqua" panose="02040602050305030304" pitchFamily="18" charset="0"/>
          </a:endParaRPr>
        </a:p>
      </dsp:txBody>
      <dsp:txXfrm>
        <a:off x="750306" y="2267672"/>
        <a:ext cx="1892966" cy="588920"/>
      </dsp:txXfrm>
    </dsp:sp>
    <dsp:sp modelId="{8FCAFEE8-CE3A-4683-9EA7-690CB1C6CB8D}">
      <dsp:nvSpPr>
        <dsp:cNvPr id="0" name=""/>
        <dsp:cNvSpPr/>
      </dsp:nvSpPr>
      <dsp:spPr>
        <a:xfrm>
          <a:off x="365375" y="1853982"/>
          <a:ext cx="366608" cy="1721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135"/>
              </a:lnTo>
              <a:lnTo>
                <a:pt x="366608" y="1721135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14C04-B4B7-4424-AEC5-F4201EA68CD4}">
      <dsp:nvSpPr>
        <dsp:cNvPr id="0" name=""/>
        <dsp:cNvSpPr/>
      </dsp:nvSpPr>
      <dsp:spPr>
        <a:xfrm>
          <a:off x="731984" y="3252187"/>
          <a:ext cx="1929610" cy="64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Соискатели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anose="02040602050305030304" pitchFamily="18" charset="0"/>
            </a:rPr>
            <a:t>(49)</a:t>
          </a:r>
          <a:endParaRPr lang="ru-RU" sz="1800" b="0" kern="1200" dirty="0">
            <a:latin typeface="Book Antiqua" panose="02040602050305030304" pitchFamily="18" charset="0"/>
          </a:endParaRPr>
        </a:p>
      </dsp:txBody>
      <dsp:txXfrm>
        <a:off x="750901" y="3271104"/>
        <a:ext cx="1891776" cy="608027"/>
      </dsp:txXfrm>
    </dsp:sp>
    <dsp:sp modelId="{EDD9ED86-9264-4095-969D-5E42B0079A2D}">
      <dsp:nvSpPr>
        <dsp:cNvPr id="0" name=""/>
        <dsp:cNvSpPr/>
      </dsp:nvSpPr>
      <dsp:spPr>
        <a:xfrm>
          <a:off x="4410768" y="379116"/>
          <a:ext cx="3733163" cy="15090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63978"/>
            <a:satOff val="14898"/>
            <a:lumOff val="2382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Послевузовское образование </a:t>
          </a:r>
          <a:r>
            <a:rPr lang="en-US" sz="2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II </a:t>
          </a:r>
          <a:r>
            <a:rPr lang="ru-RU" sz="2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ступени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(12)</a:t>
          </a:r>
          <a:endParaRPr lang="ru-RU" sz="20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454968" y="423316"/>
        <a:ext cx="3644763" cy="1420692"/>
      </dsp:txXfrm>
    </dsp:sp>
    <dsp:sp modelId="{392D5254-85B2-4DDF-B276-7026F7CDE049}">
      <dsp:nvSpPr>
        <dsp:cNvPr id="0" name=""/>
        <dsp:cNvSpPr/>
      </dsp:nvSpPr>
      <dsp:spPr>
        <a:xfrm>
          <a:off x="4784084" y="1888209"/>
          <a:ext cx="372083" cy="78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369"/>
              </a:lnTo>
              <a:lnTo>
                <a:pt x="372083" y="785369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4C46F-AE2A-423B-A4C3-8DEADE0650ED}">
      <dsp:nvSpPr>
        <dsp:cNvPr id="0" name=""/>
        <dsp:cNvSpPr/>
      </dsp:nvSpPr>
      <dsp:spPr>
        <a:xfrm>
          <a:off x="5156167" y="2249350"/>
          <a:ext cx="1866228" cy="848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Соискатели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anose="02040602050305030304" pitchFamily="18" charset="0"/>
            </a:rPr>
            <a:t>(12)</a:t>
          </a:r>
          <a:endParaRPr lang="ru-RU" sz="1800" b="0" kern="1200" dirty="0">
            <a:latin typeface="Book Antiqua" panose="02040602050305030304" pitchFamily="18" charset="0"/>
          </a:endParaRPr>
        </a:p>
      </dsp:txBody>
      <dsp:txXfrm>
        <a:off x="5181017" y="2274200"/>
        <a:ext cx="1816528" cy="798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9588C-B007-40B5-8173-ED9FE0E0FC71}">
      <dsp:nvSpPr>
        <dsp:cNvPr id="0" name=""/>
        <dsp:cNvSpPr/>
      </dsp:nvSpPr>
      <dsp:spPr>
        <a:xfrm rot="5400000">
          <a:off x="4615216" y="-2468389"/>
          <a:ext cx="1507856" cy="6673677"/>
        </a:xfrm>
        <a:prstGeom prst="round2SameRect">
          <a:avLst/>
        </a:prstGeom>
        <a:solidFill>
          <a:schemeClr val="accent4">
            <a:lumMod val="20000"/>
            <a:lumOff val="80000"/>
            <a:alpha val="89804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b="1" kern="1200" dirty="0" smtClean="0">
              <a:solidFill>
                <a:srgbClr val="AF0954"/>
              </a:solidFill>
              <a:latin typeface="Book Antiqua" panose="02040602050305030304" pitchFamily="18" charset="0"/>
            </a:rPr>
            <a:t>33</a:t>
          </a:r>
          <a:r>
            <a:rPr lang="ru-RU" sz="1800" b="1" kern="1200" dirty="0" smtClean="0">
              <a:latin typeface="Book Antiqua" panose="02040602050305030304" pitchFamily="18" charset="0"/>
            </a:rPr>
            <a:t> специальности по образовательным программам аспирантуры (2019 г.- социология медицины)</a:t>
          </a:r>
          <a:endParaRPr lang="ru-RU" sz="1800" b="1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>
              <a:solidFill>
                <a:srgbClr val="AF0954"/>
              </a:solidFill>
              <a:latin typeface="Book Antiqua" panose="02040602050305030304" pitchFamily="18" charset="0"/>
            </a:rPr>
            <a:t>13</a:t>
          </a:r>
          <a:r>
            <a:rPr lang="ru-RU" sz="1800" b="1" kern="1200" dirty="0" smtClean="0">
              <a:latin typeface="Book Antiqua" panose="02040602050305030304" pitchFamily="18" charset="0"/>
            </a:rPr>
            <a:t> специальностей по образовательным программам докторантуры (2019 г. – общественное здоровье и здравоохранение)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 rot="-5400000">
        <a:off x="2032306" y="188128"/>
        <a:ext cx="6600070" cy="1360642"/>
      </dsp:txXfrm>
    </dsp:sp>
    <dsp:sp modelId="{B159119D-6B00-499D-A076-F71FD356C6B9}">
      <dsp:nvSpPr>
        <dsp:cNvPr id="0" name=""/>
        <dsp:cNvSpPr/>
      </dsp:nvSpPr>
      <dsp:spPr>
        <a:xfrm>
          <a:off x="664" y="542"/>
          <a:ext cx="2031641" cy="1735812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Всего открыто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5399" y="85277"/>
        <a:ext cx="1862171" cy="1566342"/>
      </dsp:txXfrm>
    </dsp:sp>
    <dsp:sp modelId="{D0CF7871-B51C-491F-BF59-3CEECEE15319}">
      <dsp:nvSpPr>
        <dsp:cNvPr id="0" name=""/>
        <dsp:cNvSpPr/>
      </dsp:nvSpPr>
      <dsp:spPr>
        <a:xfrm rot="5400000">
          <a:off x="4500621" y="-468463"/>
          <a:ext cx="1745058" cy="66783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b="1" kern="1200" dirty="0" smtClean="0">
              <a:latin typeface="Book Antiqua" panose="02040602050305030304" pitchFamily="18" charset="0"/>
            </a:rPr>
            <a:t>По </a:t>
          </a:r>
          <a:r>
            <a:rPr lang="ru-RU" sz="1800" b="1" kern="1200" dirty="0" smtClean="0">
              <a:solidFill>
                <a:srgbClr val="AF0954"/>
              </a:solidFill>
              <a:latin typeface="Book Antiqua" panose="02040602050305030304" pitchFamily="18" charset="0"/>
            </a:rPr>
            <a:t>24</a:t>
          </a:r>
          <a:r>
            <a:rPr lang="ru-RU" sz="1800" b="1" kern="1200" dirty="0" smtClean="0">
              <a:latin typeface="Book Antiqua" panose="02040602050305030304" pitchFamily="18" charset="0"/>
            </a:rPr>
            <a:t> специальностям  образовательных программ аспирантуры</a:t>
          </a:r>
          <a:endParaRPr lang="ru-RU" sz="1800" b="1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>
              <a:latin typeface="Book Antiqua" panose="02040602050305030304" pitchFamily="18" charset="0"/>
            </a:rPr>
            <a:t>По</a:t>
          </a:r>
          <a:r>
            <a:rPr lang="ru-RU" sz="1800" b="1" kern="1200" dirty="0" smtClean="0">
              <a:solidFill>
                <a:srgbClr val="AF0954"/>
              </a:solidFill>
              <a:latin typeface="Book Antiqua" panose="02040602050305030304" pitchFamily="18" charset="0"/>
            </a:rPr>
            <a:t> 8 </a:t>
          </a:r>
          <a:r>
            <a:rPr lang="ru-RU" sz="1800" b="1" kern="1200" dirty="0" smtClean="0">
              <a:latin typeface="Book Antiqua" panose="02040602050305030304" pitchFamily="18" charset="0"/>
            </a:rPr>
            <a:t>специальностям образовательных программ докторантуры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 rot="-5400000">
        <a:off x="2033998" y="2083347"/>
        <a:ext cx="6593119" cy="1574684"/>
      </dsp:txXfrm>
    </dsp:sp>
    <dsp:sp modelId="{BE884F0D-5972-40F8-9339-7A7171FFAEFC}">
      <dsp:nvSpPr>
        <dsp:cNvPr id="0" name=""/>
        <dsp:cNvSpPr/>
      </dsp:nvSpPr>
      <dsp:spPr>
        <a:xfrm>
          <a:off x="664" y="1925499"/>
          <a:ext cx="2033332" cy="1890381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Ведется подготовка на настоящее время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92945" y="2017780"/>
        <a:ext cx="1848770" cy="1705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A527-8AD2-4D42-89FA-E03F604AE494}">
      <dsp:nvSpPr>
        <dsp:cNvPr id="0" name=""/>
        <dsp:cNvSpPr/>
      </dsp:nvSpPr>
      <dsp:spPr>
        <a:xfrm>
          <a:off x="5917190" y="2160237"/>
          <a:ext cx="374094" cy="43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40"/>
              </a:lnTo>
              <a:lnTo>
                <a:pt x="374094" y="267140"/>
              </a:lnTo>
              <a:lnTo>
                <a:pt x="374094" y="432049"/>
              </a:lnTo>
            </a:path>
          </a:pathLst>
        </a:custGeom>
        <a:noFill/>
        <a:ln w="381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F2BBC-AFA1-4BCB-AE59-C6F9507CFB1B}">
      <dsp:nvSpPr>
        <dsp:cNvPr id="0" name=""/>
        <dsp:cNvSpPr/>
      </dsp:nvSpPr>
      <dsp:spPr>
        <a:xfrm>
          <a:off x="4184828" y="907291"/>
          <a:ext cx="1732362" cy="33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31"/>
              </a:lnTo>
              <a:lnTo>
                <a:pt x="1732362" y="172031"/>
              </a:lnTo>
              <a:lnTo>
                <a:pt x="1732362" y="336940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17FB3-0589-46BE-A91B-D74B45D2DDFE}">
      <dsp:nvSpPr>
        <dsp:cNvPr id="0" name=""/>
        <dsp:cNvSpPr/>
      </dsp:nvSpPr>
      <dsp:spPr>
        <a:xfrm>
          <a:off x="2078754" y="2088231"/>
          <a:ext cx="151328" cy="360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34"/>
              </a:lnTo>
              <a:lnTo>
                <a:pt x="151328" y="195134"/>
              </a:lnTo>
              <a:lnTo>
                <a:pt x="151328" y="360044"/>
              </a:lnTo>
            </a:path>
          </a:pathLst>
        </a:custGeom>
        <a:noFill/>
        <a:ln w="381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A5694-53B8-4FC0-96BE-753E3DF09007}">
      <dsp:nvSpPr>
        <dsp:cNvPr id="0" name=""/>
        <dsp:cNvSpPr/>
      </dsp:nvSpPr>
      <dsp:spPr>
        <a:xfrm>
          <a:off x="2078754" y="907291"/>
          <a:ext cx="2106073" cy="314264"/>
        </a:xfrm>
        <a:custGeom>
          <a:avLst/>
          <a:gdLst/>
          <a:ahLst/>
          <a:cxnLst/>
          <a:rect l="0" t="0" r="0" b="0"/>
          <a:pathLst>
            <a:path>
              <a:moveTo>
                <a:pt x="2106073" y="0"/>
              </a:moveTo>
              <a:lnTo>
                <a:pt x="2106073" y="149355"/>
              </a:lnTo>
              <a:lnTo>
                <a:pt x="0" y="149355"/>
              </a:lnTo>
              <a:lnTo>
                <a:pt x="0" y="314264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C4311-1F27-4DC0-97A5-9F9389232213}">
      <dsp:nvSpPr>
        <dsp:cNvPr id="0" name=""/>
        <dsp:cNvSpPr/>
      </dsp:nvSpPr>
      <dsp:spPr>
        <a:xfrm>
          <a:off x="2032286" y="-187902"/>
          <a:ext cx="4305084" cy="1095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A87D8-455E-4124-8A84-EF6950C8EC4F}">
      <dsp:nvSpPr>
        <dsp:cNvPr id="0" name=""/>
        <dsp:cNvSpPr/>
      </dsp:nvSpPr>
      <dsp:spPr>
        <a:xfrm>
          <a:off x="2230078" y="0"/>
          <a:ext cx="4305084" cy="1095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Научно-исследовательская работа студентов, молодых ученых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2262155" y="32077"/>
        <a:ext cx="4240930" cy="1031039"/>
      </dsp:txXfrm>
    </dsp:sp>
    <dsp:sp modelId="{1B9CA757-4E98-4DBB-8DED-F4B69F7F4835}">
      <dsp:nvSpPr>
        <dsp:cNvPr id="0" name=""/>
        <dsp:cNvSpPr/>
      </dsp:nvSpPr>
      <dsp:spPr>
        <a:xfrm>
          <a:off x="428939" y="1221556"/>
          <a:ext cx="3299631" cy="866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99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0BF04-BCB0-4CA6-A3BA-E3A1F25D442D}">
      <dsp:nvSpPr>
        <dsp:cNvPr id="0" name=""/>
        <dsp:cNvSpPr/>
      </dsp:nvSpPr>
      <dsp:spPr>
        <a:xfrm>
          <a:off x="626731" y="1409458"/>
          <a:ext cx="3299631" cy="86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Студенческое научное общество (СНО)</a:t>
          </a:r>
          <a:endParaRPr lang="ru-RU" sz="2000" kern="1200" dirty="0">
            <a:latin typeface="Book Antiqua" panose="02040602050305030304" pitchFamily="18" charset="0"/>
          </a:endParaRPr>
        </a:p>
      </dsp:txBody>
      <dsp:txXfrm>
        <a:off x="652115" y="1434842"/>
        <a:ext cx="3248863" cy="815907"/>
      </dsp:txXfrm>
    </dsp:sp>
    <dsp:sp modelId="{BC6E5193-688A-475C-904F-2190DDFBA38A}">
      <dsp:nvSpPr>
        <dsp:cNvPr id="0" name=""/>
        <dsp:cNvSpPr/>
      </dsp:nvSpPr>
      <dsp:spPr>
        <a:xfrm>
          <a:off x="947544" y="2448275"/>
          <a:ext cx="2565078" cy="609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32FD7-1361-415C-81BE-8072A9A4CBE3}">
      <dsp:nvSpPr>
        <dsp:cNvPr id="0" name=""/>
        <dsp:cNvSpPr/>
      </dsp:nvSpPr>
      <dsp:spPr>
        <a:xfrm>
          <a:off x="1145336" y="2636178"/>
          <a:ext cx="2565078" cy="60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Совет СНО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163179" y="2654021"/>
        <a:ext cx="2529392" cy="573522"/>
      </dsp:txXfrm>
    </dsp:sp>
    <dsp:sp modelId="{3DD1C252-885E-4F6E-870B-9FF77815992C}">
      <dsp:nvSpPr>
        <dsp:cNvPr id="0" name=""/>
        <dsp:cNvSpPr/>
      </dsp:nvSpPr>
      <dsp:spPr>
        <a:xfrm>
          <a:off x="4084582" y="1244231"/>
          <a:ext cx="3665216" cy="9160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99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342FA-2532-4A69-A885-81E3E167FFCD}">
      <dsp:nvSpPr>
        <dsp:cNvPr id="0" name=""/>
        <dsp:cNvSpPr/>
      </dsp:nvSpPr>
      <dsp:spPr>
        <a:xfrm>
          <a:off x="4282374" y="1432134"/>
          <a:ext cx="3665216" cy="91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Совет молодых ученых </a:t>
          </a:r>
          <a:endParaRPr lang="ru-RU" sz="2000" kern="1200" dirty="0">
            <a:latin typeface="Book Antiqua" panose="02040602050305030304" pitchFamily="18" charset="0"/>
          </a:endParaRPr>
        </a:p>
      </dsp:txBody>
      <dsp:txXfrm>
        <a:off x="4309203" y="1458963"/>
        <a:ext cx="3611558" cy="862347"/>
      </dsp:txXfrm>
    </dsp:sp>
    <dsp:sp modelId="{321F7907-71B6-47F5-86D3-CF9A6D72A3D2}">
      <dsp:nvSpPr>
        <dsp:cNvPr id="0" name=""/>
        <dsp:cNvSpPr/>
      </dsp:nvSpPr>
      <dsp:spPr>
        <a:xfrm>
          <a:off x="4854195" y="2592286"/>
          <a:ext cx="2874180" cy="9757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D2330-CB80-44FF-B6E0-0FDD66434B65}">
      <dsp:nvSpPr>
        <dsp:cNvPr id="0" name=""/>
        <dsp:cNvSpPr/>
      </dsp:nvSpPr>
      <dsp:spPr>
        <a:xfrm>
          <a:off x="5051987" y="2780189"/>
          <a:ext cx="2874180" cy="97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Молодые ученые университета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5080565" y="2808767"/>
        <a:ext cx="2817024" cy="91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413" y="0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02BC5F-3387-471E-B10E-D46D8E27B0AB}" type="datetimeFigureOut">
              <a:rPr lang="ru-RU"/>
              <a:pPr>
                <a:defRPr/>
              </a:pPr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413" y="9443321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6B97C-47B8-4AD5-915A-C3F96980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2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413" y="0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D3C4DF-56DC-425E-9A7E-F2470967E23F}" type="datetimeFigureOut">
              <a:rPr lang="ru-RU"/>
              <a:pPr>
                <a:defRPr/>
              </a:pPr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56" y="4723251"/>
            <a:ext cx="5409252" cy="4473654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413" y="9443321"/>
            <a:ext cx="2929140" cy="497603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5EB9D8-149F-4873-A9EA-C9EED7FC9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01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EB9D8-149F-4873-A9EA-C9EED7FC937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BD14B-B2DF-4AAA-9F44-57286A5ABFED}" type="slidenum">
              <a:rPr lang="ru-RU" smtClean="0">
                <a:latin typeface="Arial" charset="0"/>
              </a:rPr>
              <a:pPr/>
              <a:t>21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2662238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2662238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2644379"/>
            <a:ext cx="46038" cy="3452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680A-26C3-4DB3-B90F-FDDDED4BB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B0C4-6ED2-4ED6-AB8B-C18669734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E5C5-438C-4B18-B14A-D91B833C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204788"/>
            <a:ext cx="8226425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4" y="1198960"/>
            <a:ext cx="8226425" cy="337304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D943-F5B6-4537-A3B2-101059A4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F53B-421F-4134-B911-15F7AB8EC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3687366"/>
            <a:ext cx="7924800" cy="357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085-A679-4E35-B461-F65F278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8FD3-DF8D-4D9E-89BD-D063625BE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4" y="1634729"/>
            <a:ext cx="3748087" cy="119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4" y="1634729"/>
            <a:ext cx="3749675" cy="119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F077-0AE5-4F9E-B9CE-91FA3488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01B4-80D1-42DE-A60C-1C80D123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32D7-BDE8-4909-B06D-9AE24850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D49D-38C7-461A-B005-EB2C7F74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2A76-27BF-48C1-93E0-67F5AD30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085850"/>
            <a:ext cx="8229600" cy="35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963"/>
            <a:ext cx="2590800" cy="288131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963"/>
            <a:ext cx="3581400" cy="28813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294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642AA3F-C4C1-4D76-ADFE-E9AC4AAC5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8" r:id="rId1"/>
    <p:sldLayoutId id="2147484708" r:id="rId2"/>
    <p:sldLayoutId id="2147484719" r:id="rId3"/>
    <p:sldLayoutId id="2147484709" r:id="rId4"/>
    <p:sldLayoutId id="2147484720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2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6"/>
            <a:ext cx="757318" cy="70963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14" descr="journal2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467523"/>
            <a:ext cx="9286875" cy="6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01057" y="3939902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Ректор</a:t>
            </a:r>
          </a:p>
          <a:p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Кроткова Елена Николаевна</a:t>
            </a:r>
            <a:endParaRPr lang="ru-RU" sz="200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599" y="277604"/>
            <a:ext cx="7922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Учреждение образования</a:t>
            </a:r>
          </a:p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«Гродненский государственный медицинский университет»</a:t>
            </a:r>
            <a:endParaRPr lang="ru-RU" sz="200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91630"/>
            <a:ext cx="8679711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4400" b="1" i="1" dirty="0">
                <a:solidFill>
                  <a:srgbClr val="00009E"/>
                </a:solidFill>
                <a:latin typeface="Times New Roman" pitchFamily="18" charset="0"/>
                <a:cs typeface="Times New Roman" pitchFamily="18" charset="0"/>
              </a:rPr>
              <a:t>Университетская наука в Гродненском государственном медицинском университете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147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лаборатория</a:t>
            </a:r>
            <a:b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«Молекулярной медицины</a:t>
            </a:r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757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Полный комплект оборудования для выделения нуклеиновых кислот и проведения полимеразной цепной реакции в режиме реального времени и с электрофоретической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детекцией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3" descr="F:\СайтПЦР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355726"/>
            <a:ext cx="3096343" cy="20647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4" descr="F:\СайтПЦР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2715766"/>
            <a:ext cx="3096343" cy="20642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5" descr="F:\СайтПЦР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2991485"/>
            <a:ext cx="3096343" cy="2064709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718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147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научных работников высшей квалификации</a:t>
            </a:r>
            <a:endParaRPr lang="ru-RU" sz="2400" b="1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7973455"/>
              </p:ext>
            </p:extLst>
          </p:nvPr>
        </p:nvGraphicFramePr>
        <p:xfrm>
          <a:off x="515803" y="882467"/>
          <a:ext cx="8143932" cy="426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147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программ аспирантуры и докторантуры для подготовки научных работников высшей квалификации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22334212"/>
              </p:ext>
            </p:extLst>
          </p:nvPr>
        </p:nvGraphicFramePr>
        <p:xfrm>
          <a:off x="179512" y="1203598"/>
          <a:ext cx="87129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0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1469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научных работников высшей квалификации</a:t>
            </a:r>
            <a:endParaRPr lang="ru-RU" sz="2400" b="1" dirty="0">
              <a:solidFill>
                <a:srgbClr val="AF09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4969"/>
              </p:ext>
            </p:extLst>
          </p:nvPr>
        </p:nvGraphicFramePr>
        <p:xfrm>
          <a:off x="429196" y="1013593"/>
          <a:ext cx="8391276" cy="3214341"/>
        </p:xfrm>
        <a:graphic>
          <a:graphicData uri="http://schemas.openxmlformats.org/drawingml/2006/table">
            <a:tbl>
              <a:tblPr/>
              <a:tblGrid>
                <a:gridCol w="4934892"/>
                <a:gridCol w="1080120"/>
                <a:gridCol w="1080120"/>
                <a:gridCol w="1296144"/>
              </a:tblGrid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 Antiqua" panose="02040602050305030304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954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954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01.06.2021</a:t>
                      </a:r>
                      <a:endParaRPr lang="ru-RU" sz="1800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066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Аспиранты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Докторанты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2987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Соискатели кандидатских диссертаций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009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Соискатели докторских диссертаций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2987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Защита кандидатских диссертаций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2987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Защита докторских диссертаций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2987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Присвоение ученого звания доцент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Присвоение ученого звания профессор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147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AF0954"/>
                </a:solidFill>
                <a:latin typeface="Times New Roman" pitchFamily="18" charset="0"/>
              </a:rPr>
              <a:t>При университете функционируют </a:t>
            </a:r>
            <a:br>
              <a:rPr lang="ru-RU" altLang="ru-RU" sz="2400" b="1" dirty="0">
                <a:solidFill>
                  <a:srgbClr val="AF0954"/>
                </a:solidFill>
                <a:latin typeface="Times New Roman" pitchFamily="18" charset="0"/>
              </a:rPr>
            </a:br>
            <a:r>
              <a:rPr lang="ru-RU" altLang="ru-RU" sz="2400" b="1" dirty="0">
                <a:solidFill>
                  <a:srgbClr val="AF0954"/>
                </a:solidFill>
                <a:latin typeface="Times New Roman" pitchFamily="18" charset="0"/>
              </a:rPr>
              <a:t>3 совета по защите диссертаций </a:t>
            </a:r>
            <a:endParaRPr lang="ru-RU" sz="2400" b="1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15567"/>
            <a:ext cx="8784976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Совет Д 03.17.01 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(сроки полномочий: 10.07.2017 – 09.07.2022)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Специальность: 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хирургия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 b="1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Совет Д 03.17.02</a:t>
            </a:r>
            <a:r>
              <a:rPr lang="ru-RU" altLang="ru-RU" sz="1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(сроки полномочий  05.06.2017  - 04.06.2022</a:t>
            </a: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Специальности: </a:t>
            </a: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нервные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болезни,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		медицинская </a:t>
            </a: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психология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18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Совет Д 03.17.03 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(сроки полномочий: 17.10.2019 – 16.10.2020;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                                                              09.04.2021 </a:t>
            </a: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– 08.04.2023)</a:t>
            </a:r>
            <a:endParaRPr lang="ru-RU" altLang="ru-RU" sz="18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Специальности:   </a:t>
            </a:r>
            <a:r>
              <a:rPr lang="ru-RU" altLang="ru-RU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внутренние болезни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		                 </a:t>
            </a: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кардиология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		                 педиатрия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18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 b="1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88286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AF0954"/>
                </a:solidFill>
                <a:latin typeface="Times New Roman" pitchFamily="18" charset="0"/>
                <a:cs typeface="Times New Roman" pitchFamily="18" charset="0"/>
              </a:rPr>
              <a:t>Общее количество диссертаций,</a:t>
            </a:r>
          </a:p>
          <a:p>
            <a:pPr algn="ctr"/>
            <a:r>
              <a:rPr lang="ru-RU" altLang="ru-RU" sz="2400" b="1" dirty="0" smtClean="0">
                <a:solidFill>
                  <a:srgbClr val="AF0954"/>
                </a:solidFill>
                <a:latin typeface="Times New Roman" pitchFamily="18" charset="0"/>
                <a:cs typeface="Times New Roman" pitchFamily="18" charset="0"/>
              </a:rPr>
              <a:t>защищённых в советах </a:t>
            </a:r>
            <a:r>
              <a:rPr lang="ru-RU" altLang="ru-RU" sz="2400" b="1" dirty="0" err="1" smtClean="0">
                <a:solidFill>
                  <a:srgbClr val="AF0954"/>
                </a:solidFill>
                <a:latin typeface="Times New Roman" pitchFamily="18" charset="0"/>
                <a:cs typeface="Times New Roman" pitchFamily="18" charset="0"/>
              </a:rPr>
              <a:t>ГрГМУ</a:t>
            </a:r>
            <a:endParaRPr lang="ru-RU" altLang="ru-RU" dirty="0">
              <a:solidFill>
                <a:srgbClr val="AF0954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20080"/>
              </p:ext>
            </p:extLst>
          </p:nvPr>
        </p:nvGraphicFramePr>
        <p:xfrm>
          <a:off x="375337" y="878343"/>
          <a:ext cx="8424863" cy="4069671"/>
        </p:xfrm>
        <a:graphic>
          <a:graphicData uri="http://schemas.openxmlformats.org/drawingml/2006/table">
            <a:tbl>
              <a:tblPr/>
              <a:tblGrid>
                <a:gridCol w="1727854"/>
                <a:gridCol w="1512478"/>
                <a:gridCol w="1871898"/>
                <a:gridCol w="2088232"/>
                <a:gridCol w="1224401"/>
              </a:tblGrid>
              <a:tr h="1260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Совет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по защите диссертаций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Общее количество защит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Защиты диссертаций сотрудниками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ГрГМУ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Защиты диссертаций сотрудниками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из других вузов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Разовые защиты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Д 03.17.01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(13К+ 1Д)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Д 03.17.02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7 (6К+1Д)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Д 03.17.03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7 (6К+1Д)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28 (21К+3Д)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147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научной деятельности</a:t>
            </a:r>
          </a:p>
        </p:txBody>
      </p:sp>
      <p:graphicFrame>
        <p:nvGraphicFramePr>
          <p:cNvPr id="6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42318"/>
              </p:ext>
            </p:extLst>
          </p:nvPr>
        </p:nvGraphicFramePr>
        <p:xfrm>
          <a:off x="323527" y="483518"/>
          <a:ext cx="8496945" cy="4533563"/>
        </p:xfrm>
        <a:graphic>
          <a:graphicData uri="http://schemas.openxmlformats.org/drawingml/2006/table">
            <a:tbl>
              <a:tblPr/>
              <a:tblGrid>
                <a:gridCol w="5664097"/>
                <a:gridCol w="1484237"/>
                <a:gridCol w="1348611"/>
              </a:tblGrid>
              <a:tr h="55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 Antiqua" panose="0204060205030503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 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2020 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4395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Получено патентов,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Рацпредложений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199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Утверждены инструкции по применению Министерства Республики Беларусь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Издано монографий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Издано сборников научных трудов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Опубликовано печатных работ,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1654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1340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342900" marR="0" lvl="0" indent="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из них статей в изданиях РБ, рекомендованных ВАК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243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251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342900" marR="0" lvl="0" indent="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Статей в зарубежном журнале / 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тезисы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0" baseline="0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128  / </a:t>
                      </a:r>
                      <a:r>
                        <a:rPr lang="ru-RU" sz="1800" b="1" u="sng" kern="0" baseline="0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800" b="1" u="sng" kern="0" baseline="0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u="sng" kern="0" baseline="0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150 / 86</a:t>
                      </a:r>
                      <a:endParaRPr lang="ru-RU" sz="1800" b="1" u="sng" kern="0" baseline="0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342900" marR="0" lvl="0" indent="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в сборниках  научных статей 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941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rgbClr val="AF0954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830</a:t>
                      </a:r>
                      <a:endParaRPr lang="ru-RU" sz="1800" b="1" dirty="0">
                        <a:solidFill>
                          <a:srgbClr val="AF0954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51470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itchFamily="18" charset="0"/>
                <a:cs typeface="Times New Roman" pitchFamily="18" charset="0"/>
              </a:rPr>
              <a:t>Молодежная наука </a:t>
            </a:r>
            <a:r>
              <a:rPr lang="ru-RU" sz="2400" b="1" dirty="0" err="1">
                <a:solidFill>
                  <a:srgbClr val="AF0954"/>
                </a:solidFill>
                <a:latin typeface="Times New Roman" pitchFamily="18" charset="0"/>
                <a:cs typeface="Times New Roman" pitchFamily="18" charset="0"/>
              </a:rPr>
              <a:t>ГрГМУ</a:t>
            </a:r>
            <a:endParaRPr lang="ru-RU" sz="2400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64267293"/>
              </p:ext>
            </p:extLst>
          </p:nvPr>
        </p:nvGraphicFramePr>
        <p:xfrm>
          <a:off x="285720" y="736781"/>
          <a:ext cx="8501122" cy="421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3918"/>
            <a:ext cx="2952328" cy="5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79755" y="4299942"/>
            <a:ext cx="2880320" cy="648072"/>
            <a:chOff x="1184077" y="3157449"/>
            <a:chExt cx="2144500" cy="7200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84077" y="3157449"/>
              <a:ext cx="2144500" cy="720007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1211024" y="3167864"/>
              <a:ext cx="2102324" cy="67783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/>
                <a:t>С</a:t>
              </a:r>
              <a:r>
                <a:rPr lang="ru-RU" sz="1600" b="1" kern="1200" dirty="0" smtClean="0">
                  <a:latin typeface="Book Antiqua" panose="02040602050305030304" pitchFamily="18" charset="0"/>
                </a:rPr>
                <a:t>туденческие</a:t>
              </a:r>
              <a:r>
                <a:rPr lang="ru-RU" sz="1600" b="1" kern="1200" dirty="0" smtClean="0"/>
                <a:t> научные кружки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(44 по количеству кафедр)</a:t>
              </a:r>
              <a:endParaRPr lang="ru-RU" sz="1600" b="1" kern="1200" dirty="0"/>
            </a:p>
          </p:txBody>
        </p:sp>
      </p:grpSp>
      <p:cxnSp>
        <p:nvCxnSpPr>
          <p:cNvPr id="13" name="Соединительная линия уступом 12"/>
          <p:cNvCxnSpPr/>
          <p:nvPr/>
        </p:nvCxnSpPr>
        <p:spPr>
          <a:xfrm>
            <a:off x="2375756" y="4011910"/>
            <a:ext cx="244158" cy="9224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41213"/>
            <a:ext cx="8712968" cy="2275929"/>
          </a:xfrm>
        </p:spPr>
        <p:txBody>
          <a:bodyPr/>
          <a:lstStyle/>
          <a:p>
            <a:pPr marL="177800" indent="-177800">
              <a:buNone/>
            </a:pP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1. Проведение и участие в ежегодных научно-практических конференциях студентов (Москва, Санкт-Петербург, Волгоград, Ярославль и др.)</a:t>
            </a:r>
          </a:p>
          <a:p>
            <a:pPr marL="177800" indent="-177800">
              <a:buNone/>
            </a:pP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2. Участие в Республиканских конкурсах студенческих работ.</a:t>
            </a:r>
          </a:p>
          <a:p>
            <a:pPr marL="177800" indent="-177800">
              <a:buNone/>
            </a:pP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3. Участие в международных студенческих олимпиадах   (Республика Дагестан, Санкт-Петербург, Москва, Астрахань);</a:t>
            </a:r>
          </a:p>
          <a:p>
            <a:pPr marL="177800" indent="-17780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4. Ежегодная практика  студентов  в российских университетах (Калининград, Киров, Санкт-Петербург).</a:t>
            </a:r>
          </a:p>
          <a:p>
            <a:pPr>
              <a:lnSpc>
                <a:spcPct val="85000"/>
              </a:lnSpc>
            </a:pPr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147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</a:t>
            </a:r>
          </a:p>
        </p:txBody>
      </p:sp>
      <p:pic>
        <p:nvPicPr>
          <p:cNvPr id="6" name="Picture 2" descr="http://www.grsmu.by/files/image/pics/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85" y="123480"/>
            <a:ext cx="108189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952402"/>
            <a:ext cx="770485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Итоги Республиканского</a:t>
            </a:r>
          </a:p>
          <a:p>
            <a:r>
              <a:rPr lang="ru-RU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конкурса студенческих </a:t>
            </a:r>
            <a:r>
              <a:rPr lang="ru-RU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работ</a:t>
            </a:r>
          </a:p>
          <a:p>
            <a:endParaRPr lang="ru-RU" sz="1100" b="1" dirty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 итогам XXV Республиканского конкурса (2020 года)</a:t>
            </a:r>
          </a:p>
          <a:p>
            <a:r>
              <a:rPr lang="ru-RU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студенческих работ УО Гродненский государственный медицинский университет занял второе место (после БГУ) среди 45 вузов Республики Беларусь.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21341"/>
            <a:ext cx="2880320" cy="17185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68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1470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молодых ученых</a:t>
            </a:r>
            <a:endParaRPr lang="ru-RU" sz="2400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838008"/>
            <a:ext cx="2843808" cy="20379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885" y="483518"/>
            <a:ext cx="8737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600" b="1" dirty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ежегодных научно-практических 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конференций  молодых учёных;</a:t>
            </a:r>
          </a:p>
          <a:p>
            <a:pPr marL="177800" indent="-177800" algn="just"/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2. Участие в республиканском конкурсе </a:t>
            </a:r>
            <a:r>
              <a:rPr lang="ru-RU" sz="1600" b="1" dirty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«100 идей для Беларуси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»;</a:t>
            </a:r>
          </a:p>
          <a:p>
            <a:pPr marL="177800" indent="-177800" algn="just"/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3. Участие в республиканском конкурсе на грант Президента Республики Беларусь аспирантам, молодым ученым;</a:t>
            </a:r>
          </a:p>
          <a:p>
            <a:pPr marL="177800" indent="-177800" algn="just"/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4. Ежегодный  университетский конкурс на назначение поощрительной премии им. профессора </a:t>
            </a:r>
            <a:r>
              <a:rPr lang="ru-RU" sz="1600" b="1" dirty="0" err="1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Д.А.Маслакова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лучшим молодым ученым университета; </a:t>
            </a:r>
          </a:p>
          <a:p>
            <a:pPr marL="177800" indent="-177800" algn="just"/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5. Ежегодные научно-практические стажировки за рубежом (Москва, Смоленск, Челябинск, Красноярск)</a:t>
            </a:r>
            <a:endParaRPr lang="ru-RU" sz="2000" b="1" dirty="0" smtClean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35572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 XI </a:t>
            </a:r>
            <a:r>
              <a:rPr lang="ru-RU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Республиканском конкурсе инновационных проектов 2020 года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5390" y="2859782"/>
            <a:ext cx="5707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Александр </a:t>
            </a:r>
            <a:r>
              <a:rPr lang="ru-RU" sz="1600" b="1" dirty="0" err="1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Глуткин</a:t>
            </a:r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, доцент 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кафедры детской хирургии победил в номинации «Лучший инновационный проект» с проектом косметический комплекс «GLUDERM», состоящий из </a:t>
            </a:r>
            <a:r>
              <a:rPr lang="ru-RU" sz="16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поликомпонентного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крема и </a:t>
            </a:r>
            <a:r>
              <a:rPr lang="ru-RU" sz="16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гидрогелевой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матрицы для восстановления кожи после лечения острых и хронических ран, а также для пациентов с </a:t>
            </a:r>
            <a:r>
              <a:rPr lang="ru-RU" sz="16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атопическим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дерматитом и повышенной сухостью кожи. </a:t>
            </a:r>
          </a:p>
        </p:txBody>
      </p:sp>
    </p:spTree>
    <p:extLst>
      <p:ext uri="{BB962C8B-B14F-4D97-AF65-F5344CB8AC3E}">
        <p14:creationId xmlns:p14="http://schemas.microsoft.com/office/powerpoint/2010/main" val="1399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99" y="483518"/>
            <a:ext cx="4319933" cy="4314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51470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проводится:</a:t>
            </a:r>
            <a:endParaRPr lang="ru-RU" sz="2400" b="1" dirty="0">
              <a:solidFill>
                <a:srgbClr val="AF09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0907" y="411510"/>
            <a:ext cx="1546877" cy="647365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AF0954"/>
                </a:solidFill>
                <a:latin typeface="Book Antiqua" pitchFamily="18" charset="0"/>
              </a:rPr>
              <a:t>Первая ступень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Book Antiqua" pitchFamily="18" charset="0"/>
              </a:rPr>
              <a:t>5 факультетов</a:t>
            </a:r>
            <a:endParaRPr lang="ru-RU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05378" y="1131590"/>
            <a:ext cx="1534374" cy="59483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Магистратура 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3 </a:t>
            </a: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специальности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89771" y="1779662"/>
            <a:ext cx="1561949" cy="576064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5000"/>
              </a:lnSpc>
              <a:buClr>
                <a:srgbClr val="AF0954"/>
              </a:buClr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</a:rPr>
              <a:t>Клиническая ординатура </a:t>
            </a:r>
            <a:endParaRPr lang="ru-RU" sz="1200" b="1" dirty="0" smtClean="0">
              <a:solidFill>
                <a:srgbClr val="AF0954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buClr>
                <a:srgbClr val="AF0954"/>
              </a:buClr>
            </a:pP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18 специальностей</a:t>
            </a:r>
            <a:endParaRPr lang="ru-RU" sz="1200" b="1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30332" y="2427734"/>
            <a:ext cx="1560345" cy="488108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F0954"/>
              </a:buClr>
              <a:defRPr/>
            </a:pP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Аспирантура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F0954"/>
              </a:buCl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33 специальности</a:t>
            </a:r>
            <a:endParaRPr lang="ru-RU" sz="1200" b="1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77803" y="3643460"/>
            <a:ext cx="1561949" cy="800498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algn="ctr" fontAlgn="auto">
              <a:lnSpc>
                <a:spcPct val="85000"/>
              </a:lnSpc>
              <a:spcAft>
                <a:spcPts val="0"/>
              </a:spcAft>
              <a:buClr>
                <a:srgbClr val="AF0954"/>
              </a:buClr>
              <a:defRPr/>
            </a:pP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ФПК</a:t>
            </a:r>
          </a:p>
          <a:p>
            <a:pPr marL="0" lvl="1" algn="ctr" fontAlgn="auto">
              <a:lnSpc>
                <a:spcPct val="85000"/>
              </a:lnSpc>
              <a:spcAft>
                <a:spcPts val="0"/>
              </a:spcAft>
              <a:buClr>
                <a:srgbClr val="AF0954"/>
              </a:buCl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4 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специальности </a:t>
            </a: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переподготовки,</a:t>
            </a:r>
            <a:endParaRPr lang="ru-RU" sz="1200" b="1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1"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53 </a:t>
            </a: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программы ПК</a:t>
            </a:r>
            <a:endParaRPr lang="ru-RU" sz="1200" b="1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101838" y="4515966"/>
            <a:ext cx="1597954" cy="502601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5000"/>
              </a:lnSpc>
            </a:pP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Подготовительное отделение</a:t>
            </a:r>
            <a:endParaRPr lang="ru-RU" b="1" dirty="0">
              <a:solidFill>
                <a:srgbClr val="AF0954"/>
              </a:solidFill>
              <a:latin typeface="Book Antiqua" panose="020406020503050303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56176" y="4373405"/>
            <a:ext cx="2186256" cy="574609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 err="1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Остепененность</a:t>
            </a: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штатных преподавателей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5</a:t>
            </a: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2,1</a:t>
            </a: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%</a:t>
            </a:r>
            <a:endParaRPr lang="ru-RU" sz="1200" dirty="0">
              <a:solidFill>
                <a:srgbClr val="AF0954"/>
              </a:solidFill>
              <a:latin typeface="Book Antiqua" panose="0204060205030503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387017" y="1057502"/>
            <a:ext cx="1353335" cy="5061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44 кафедры</a:t>
            </a:r>
            <a:endParaRPr lang="ru-RU" sz="1200" dirty="0">
              <a:solidFill>
                <a:srgbClr val="AF0954"/>
              </a:solidFill>
              <a:latin typeface="Book Antiqua" panose="0204060205030503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17154" y="1635646"/>
            <a:ext cx="2156873" cy="655264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/>
          <a:lstStyle/>
          <a:p>
            <a:pPr marL="177800" indent="-177800" algn="ctr">
              <a:lnSpc>
                <a:spcPct val="85000"/>
              </a:lnSpc>
              <a:spcBef>
                <a:spcPts val="0"/>
              </a:spcBef>
              <a:buClr>
                <a:srgbClr val="AF0954"/>
              </a:buClr>
            </a:pPr>
            <a:r>
              <a:rPr lang="ru-RU" sz="11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Филиалы:</a:t>
            </a:r>
          </a:p>
          <a:p>
            <a:pPr marL="85725" indent="-85725" algn="ctr">
              <a:lnSpc>
                <a:spcPct val="85000"/>
              </a:lnSpc>
              <a:spcBef>
                <a:spcPts val="0"/>
              </a:spcBef>
              <a:buClr>
                <a:srgbClr val="AF0954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 </a:t>
            </a:r>
            <a:r>
              <a:rPr lang="ru-RU" sz="11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базе </a:t>
            </a:r>
            <a:r>
              <a:rPr lang="ru-RU" sz="11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УЗ «</a:t>
            </a:r>
            <a:r>
              <a:rPr lang="ru-RU" sz="11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Брестская ОКБ</a:t>
            </a:r>
            <a:r>
              <a:rPr lang="ru-RU" sz="11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</a:p>
          <a:p>
            <a:pPr marL="85725" lvl="0" indent="-85725" algn="ctr">
              <a:lnSpc>
                <a:spcPct val="85000"/>
              </a:lnSpc>
              <a:spcBef>
                <a:spcPts val="0"/>
              </a:spcBef>
              <a:buClr>
                <a:srgbClr val="AF0954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 базе </a:t>
            </a:r>
            <a:r>
              <a:rPr lang="ru-RU" sz="11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УЗ «</a:t>
            </a:r>
            <a:r>
              <a:rPr lang="ru-RU" sz="11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Островецкая</a:t>
            </a:r>
            <a:r>
              <a:rPr lang="ru-RU" sz="11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ЦРКБ</a:t>
            </a:r>
            <a:r>
              <a:rPr lang="ru-RU" sz="11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  <a:endParaRPr lang="ru-RU" sz="11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444208" y="3720122"/>
            <a:ext cx="2196350" cy="57982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Средний возраст   </a:t>
            </a:r>
            <a:endParaRPr lang="en-US" sz="1200" b="1" dirty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докторов наук  </a:t>
            </a: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63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года,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кандидатов наук – </a:t>
            </a:r>
            <a:r>
              <a:rPr lang="en-US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 </a:t>
            </a: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год</a:t>
            </a:r>
            <a:endParaRPr lang="ru-RU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732240" y="2948464"/>
            <a:ext cx="1944216" cy="70340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446088">
              <a:lnSpc>
                <a:spcPct val="85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</a:rPr>
              <a:t>42 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</a:rPr>
              <a:t>доктора наук</a:t>
            </a:r>
          </a:p>
          <a:p>
            <a:pPr algn="ctr" defTabSz="446088">
              <a:lnSpc>
                <a:spcPct val="85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</a:rPr>
              <a:t>36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</a:rPr>
              <a:t> профессоров</a:t>
            </a:r>
          </a:p>
          <a:p>
            <a:pPr algn="ctr" defTabSz="446088">
              <a:lnSpc>
                <a:spcPct val="85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</a:rPr>
              <a:t>224</a:t>
            </a:r>
            <a:r>
              <a:rPr lang="ru-RU" sz="1200" b="1" dirty="0">
                <a:solidFill>
                  <a:schemeClr val="bg1"/>
                </a:solidFill>
                <a:latin typeface="Book Antiqua" panose="02040602050305030304" pitchFamily="18" charset="0"/>
              </a:rPr>
              <a:t> кандидата наук</a:t>
            </a:r>
          </a:p>
          <a:p>
            <a:pPr algn="ctr" defTabSz="446088">
              <a:lnSpc>
                <a:spcPct val="85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</a:rPr>
              <a:t>168 </a:t>
            </a: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доцентов</a:t>
            </a:r>
            <a:endParaRPr lang="ru-RU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020272" y="2398063"/>
            <a:ext cx="1800200" cy="461719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342900" indent="-342900" algn="ctr" eaLnBrk="0" hangingPunct="0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511 </a:t>
            </a: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  ППС</a:t>
            </a:r>
            <a:endParaRPr lang="ru-RU" sz="1200" dirty="0">
              <a:solidFill>
                <a:srgbClr val="AF0954"/>
              </a:solidFill>
              <a:latin typeface="Book Antiqua" panose="0204060205030503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156176" y="490863"/>
            <a:ext cx="1353335" cy="496711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4515 </a:t>
            </a: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itchFamily="34" charset="0"/>
              </a:rPr>
              <a:t>студентов</a:t>
            </a:r>
            <a:endParaRPr lang="ru-RU" dirty="0">
              <a:solidFill>
                <a:srgbClr val="AF0954"/>
              </a:solidFill>
              <a:latin typeface="Book Antiqua" panose="02040602050305030304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89770" y="3003798"/>
            <a:ext cx="1561950" cy="55098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2225" cmpd="sng">
            <a:solidFill>
              <a:srgbClr val="AF0954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F0954"/>
              </a:buClr>
              <a:defRPr/>
            </a:pPr>
            <a:r>
              <a:rPr lang="ru-RU" sz="12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Times New Roman" pitchFamily="18" charset="0"/>
              </a:rPr>
              <a:t>Докторантура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F0954"/>
              </a:buCl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13 специальностей</a:t>
            </a:r>
            <a:endParaRPr lang="ru-RU" sz="1200" b="1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Новая папка\d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21401"/>
          <a:stretch/>
        </p:blipFill>
        <p:spPr bwMode="auto">
          <a:xfrm>
            <a:off x="-36512" y="-20538"/>
            <a:ext cx="9229348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233768"/>
              </p:ext>
            </p:extLst>
          </p:nvPr>
        </p:nvGraphicFramePr>
        <p:xfrm>
          <a:off x="120365" y="1347615"/>
          <a:ext cx="8916131" cy="37152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11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3711174002"/>
                    </a:ext>
                  </a:extLst>
                </a:gridCol>
                <a:gridCol w="1728192"/>
              </a:tblGrid>
              <a:tr h="3588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1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Аспиранты</a:t>
                      </a:r>
                      <a:endParaRPr lang="ru-RU" sz="1800" b="1" i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028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Молодые учены без степени до 30</a:t>
                      </a:r>
                      <a:r>
                        <a:rPr lang="ru-RU" sz="1800" b="1" baseline="0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 лет</a:t>
                      </a:r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, кандидаты наук</a:t>
                      </a:r>
                      <a:r>
                        <a:rPr lang="ru-RU" sz="1800" b="1" baseline="0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до 35 лет</a:t>
                      </a:r>
                      <a:endParaRPr lang="ru-RU" sz="1800" b="1" i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80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i="0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Доктора наук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i="0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 до 45 лет</a:t>
                      </a:r>
                      <a:endParaRPr lang="ru-RU" sz="1800" b="1" i="0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09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i="0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Гранты в области науки, образования, здравоохранения</a:t>
                      </a:r>
                      <a:endParaRPr lang="ru-RU" sz="1800" b="1" i="0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anose="02040602050305030304" pitchFamily="18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5" y="5147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Стипендиаты Специального фонда Президента Республики Беларусь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87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 b="8002"/>
          <a:stretch/>
        </p:blipFill>
        <p:spPr>
          <a:xfrm>
            <a:off x="1" y="-42951"/>
            <a:ext cx="9180512" cy="5186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0" h="381000"/>
          </a:sp3d>
        </p:spPr>
      </p:pic>
      <p:sp>
        <p:nvSpPr>
          <p:cNvPr id="7" name="Прямоугольник 6"/>
          <p:cNvSpPr/>
          <p:nvPr/>
        </p:nvSpPr>
        <p:spPr>
          <a:xfrm>
            <a:off x="179511" y="339502"/>
            <a:ext cx="8712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СПАСИБО  ЗА  ВНИМАНИЕ!</a:t>
            </a:r>
            <a:endParaRPr lang="ru-RU" sz="6000" i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9389" y="95720"/>
            <a:ext cx="7500990" cy="3877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sz="2400" b="1" dirty="0">
              <a:solidFill>
                <a:srgbClr val="AF09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http://library.grsmu.by/img/vystavka/tem/128.PNRM/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931790"/>
            <a:ext cx="392909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Гран-при </a:t>
            </a:r>
            <a:r>
              <a:rPr lang="ru-RU" sz="13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международной </a:t>
            </a:r>
            <a:r>
              <a:rPr lang="ru-RU" sz="1300" b="1" dirty="0">
                <a:solidFill>
                  <a:schemeClr val="bg1"/>
                </a:solidFill>
                <a:latin typeface="Book Antiqua" panose="02040602050305030304" pitchFamily="18" charset="0"/>
              </a:rPr>
              <a:t>бизнес-премии </a:t>
            </a:r>
          </a:p>
          <a:p>
            <a:pPr algn="ctr"/>
            <a:r>
              <a:rPr lang="ru-RU" sz="1300" b="1" dirty="0">
                <a:solidFill>
                  <a:srgbClr val="AF0954"/>
                </a:solidFill>
                <a:latin typeface="Book Antiqua" panose="02040602050305030304" pitchFamily="18" charset="0"/>
              </a:rPr>
              <a:t>«Лидер года 2020</a:t>
            </a:r>
            <a:r>
              <a:rPr lang="ru-RU" sz="1300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»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 номинации «Услуги в сфере образования»</a:t>
            </a:r>
            <a:endParaRPr lang="ru-RU" sz="13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5"/>
          <a:stretch/>
        </p:blipFill>
        <p:spPr>
          <a:xfrm>
            <a:off x="5796136" y="3696295"/>
            <a:ext cx="2242830" cy="1080000"/>
          </a:xfrm>
          <a:prstGeom prst="rect">
            <a:avLst/>
          </a:prstGeom>
          <a:ln w="28575" cmpd="thickThin">
            <a:solidFill>
              <a:srgbClr val="AF0954"/>
            </a:solidFill>
          </a:ln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r="15810" b="13499"/>
          <a:stretch/>
        </p:blipFill>
        <p:spPr bwMode="auto">
          <a:xfrm>
            <a:off x="6768116" y="1563638"/>
            <a:ext cx="612196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56176" y="483518"/>
            <a:ext cx="2952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300" b="1" dirty="0" smtClean="0">
                <a:solidFill>
                  <a:srgbClr val="AF0954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Победитель</a:t>
            </a:r>
            <a:r>
              <a:rPr lang="ru-RU" sz="13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 конкурса</a:t>
            </a:r>
            <a:endParaRPr lang="ru-RU" sz="1300" b="1" dirty="0">
              <a:solidFill>
                <a:schemeClr val="bg1"/>
              </a:solidFill>
              <a:effectLst/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300" b="1" dirty="0">
                <a:solidFill>
                  <a:srgbClr val="AF0954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«Лучший экспортер 2019 года</a:t>
            </a:r>
            <a:r>
              <a:rPr lang="ru-RU" sz="1300" b="1" dirty="0" smtClean="0">
                <a:solidFill>
                  <a:srgbClr val="AF0954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  <a:r>
              <a:rPr lang="ru-RU" sz="13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endParaRPr lang="ru-RU" sz="1300" b="1" dirty="0">
              <a:solidFill>
                <a:schemeClr val="bg1"/>
              </a:solidFill>
              <a:effectLst/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3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в номинации</a:t>
            </a:r>
          </a:p>
          <a:p>
            <a:pPr algn="ctr">
              <a:buNone/>
            </a:pPr>
            <a:r>
              <a:rPr lang="ru-RU" sz="13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«</a:t>
            </a:r>
            <a:r>
              <a:rPr lang="ru-RU" sz="13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Образование»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>
          <a:xfrm>
            <a:off x="7568693" y="1419742"/>
            <a:ext cx="963747" cy="1080000"/>
          </a:xfrm>
          <a:prstGeom prst="rect">
            <a:avLst/>
          </a:prstGeom>
          <a:ln w="28575" cmpd="thickThin">
            <a:solidFill>
              <a:srgbClr val="AF0954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96761" y="497336"/>
            <a:ext cx="26750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1300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Трижды </a:t>
            </a:r>
            <a:r>
              <a:rPr lang="ru-RU" sz="1300" b="1" dirty="0">
                <a:solidFill>
                  <a:srgbClr val="AF0954"/>
                </a:solidFill>
                <a:latin typeface="Book Antiqua" panose="02040602050305030304" pitchFamily="18" charset="0"/>
              </a:rPr>
              <a:t>Лауреат Премии Правительства Республики Беларусь </a:t>
            </a:r>
            <a:r>
              <a:rPr lang="ru-RU" sz="13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за достижения в области качества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300" b="1" dirty="0">
                <a:solidFill>
                  <a:srgbClr val="AF0954"/>
                </a:solidFill>
                <a:latin typeface="Book Antiqua" panose="02040602050305030304" pitchFamily="18" charset="0"/>
              </a:rPr>
              <a:t>(2011, 2016, 2019 гг.)</a:t>
            </a:r>
          </a:p>
        </p:txBody>
      </p:sp>
      <p:pic>
        <p:nvPicPr>
          <p:cNvPr id="19" name="Рисунок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>
            <a:fillRect/>
          </a:stretch>
        </p:blipFill>
        <p:spPr bwMode="auto">
          <a:xfrm>
            <a:off x="569295" y="1635646"/>
            <a:ext cx="539945" cy="5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>
            <a:fillRect/>
          </a:stretch>
        </p:blipFill>
        <p:spPr bwMode="auto">
          <a:xfrm>
            <a:off x="1140799" y="1635646"/>
            <a:ext cx="539945" cy="5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>
            <a:fillRect/>
          </a:stretch>
        </p:blipFill>
        <p:spPr bwMode="auto">
          <a:xfrm>
            <a:off x="1712303" y="1635646"/>
            <a:ext cx="539945" cy="5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90865"/>
              </p:ext>
            </p:extLst>
          </p:nvPr>
        </p:nvGraphicFramePr>
        <p:xfrm>
          <a:off x="569295" y="2278588"/>
          <a:ext cx="1698449" cy="137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7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2016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31840" y="497336"/>
            <a:ext cx="2789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Лауреат </a:t>
            </a:r>
            <a:r>
              <a:rPr lang="ru-RU" sz="1300" b="1" dirty="0">
                <a:solidFill>
                  <a:srgbClr val="AF0954"/>
                </a:solidFill>
                <a:latin typeface="Book Antiqua" panose="02040602050305030304" pitchFamily="18" charset="0"/>
              </a:rPr>
              <a:t>Премии Содружества Независимых Государств 2017 года </a:t>
            </a:r>
            <a:r>
              <a:rPr lang="ru-RU" sz="13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за достижения в области качества продукции и услуг</a:t>
            </a:r>
            <a:endParaRPr lang="ru-RU" sz="13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8491" y="1635803"/>
            <a:ext cx="577525" cy="548159"/>
          </a:xfrm>
          <a:prstGeom prst="ellipse">
            <a:avLst/>
          </a:prstGeom>
          <a:ln w="19050" cap="rnd" cmpd="thickThin">
            <a:solidFill>
              <a:srgbClr val="CF135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419622"/>
            <a:ext cx="764489" cy="1080000"/>
          </a:xfrm>
          <a:prstGeom prst="rect">
            <a:avLst/>
          </a:prstGeom>
          <a:noFill/>
          <a:ln w="28575" cmpd="thickThin">
            <a:solidFill>
              <a:srgbClr val="CF1356"/>
            </a:solidFill>
            <a:miter lim="800000"/>
            <a:headEnd/>
            <a:tailEnd/>
          </a:ln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3793" r="45208" b="9969"/>
          <a:stretch/>
        </p:blipFill>
        <p:spPr>
          <a:xfrm>
            <a:off x="4805502" y="1419622"/>
            <a:ext cx="918626" cy="1080000"/>
          </a:xfrm>
          <a:prstGeom prst="rect">
            <a:avLst/>
          </a:prstGeom>
          <a:ln w="28575" cmpd="thickThin">
            <a:solidFill>
              <a:srgbClr val="CF1356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9590" y="2931790"/>
            <a:ext cx="376835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3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Лауреат </a:t>
            </a:r>
            <a:r>
              <a:rPr lang="ru-RU" sz="13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международной бизнес-премии </a:t>
            </a:r>
            <a:r>
              <a:rPr lang="ru-RU" sz="1300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«Лидер года 2019»</a:t>
            </a:r>
          </a:p>
          <a:p>
            <a:pPr algn="ctr">
              <a:spcBef>
                <a:spcPts val="0"/>
              </a:spcBef>
            </a:pPr>
            <a:r>
              <a:rPr lang="ru-RU" sz="1300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в номинации «Образовательные услуги</a:t>
            </a:r>
            <a:r>
              <a:rPr lang="ru-RU" sz="13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 </a:t>
            </a:r>
            <a:endParaRPr lang="ru-RU" sz="1300" b="1" dirty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2334" r="1770" b="3053"/>
          <a:stretch/>
        </p:blipFill>
        <p:spPr>
          <a:xfrm>
            <a:off x="1482474" y="3696295"/>
            <a:ext cx="1349099" cy="900000"/>
          </a:xfrm>
          <a:prstGeom prst="rect">
            <a:avLst/>
          </a:prstGeom>
          <a:ln w="28575" cmpd="thickThin">
            <a:solidFill>
              <a:srgbClr val="CF1356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3509" r="2077" b="3101"/>
          <a:stretch/>
        </p:blipFill>
        <p:spPr>
          <a:xfrm>
            <a:off x="736539" y="3696295"/>
            <a:ext cx="667109" cy="900000"/>
          </a:xfrm>
          <a:prstGeom prst="rect">
            <a:avLst/>
          </a:prstGeom>
          <a:ln w="28575" cmpd="thickThin">
            <a:solidFill>
              <a:srgbClr val="AF0954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644" r="4049" b="2056"/>
          <a:stretch/>
        </p:blipFill>
        <p:spPr>
          <a:xfrm>
            <a:off x="2921615" y="3696295"/>
            <a:ext cx="642273" cy="900000"/>
          </a:xfrm>
          <a:prstGeom prst="rect">
            <a:avLst/>
          </a:prstGeom>
          <a:ln w="28575" cmpd="thickThin">
            <a:solidFill>
              <a:srgbClr val="CF1356"/>
            </a:solidFill>
          </a:ln>
        </p:spPr>
      </p:pic>
    </p:spTree>
    <p:extLst>
      <p:ext uri="{BB962C8B-B14F-4D97-AF65-F5344CB8AC3E}">
        <p14:creationId xmlns:p14="http://schemas.microsoft.com/office/powerpoint/2010/main" val="2885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9389" y="95720"/>
            <a:ext cx="7500990" cy="3877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аккредитация</a:t>
            </a:r>
            <a:endParaRPr lang="ru-RU" sz="2400" b="1" dirty="0">
              <a:solidFill>
                <a:srgbClr val="AF09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http://library.grsmu.by/img/vystavka/tem/128.PNRM/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69" y="2427734"/>
            <a:ext cx="5294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F0954"/>
                </a:solidFill>
                <a:latin typeface="Book Antiqua" panose="02040602050305030304" pitchFamily="18" charset="0"/>
              </a:rPr>
              <a:t>Аккредитованные образовательные </a:t>
            </a:r>
            <a:r>
              <a:rPr lang="ru-RU" sz="1600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программы:</a:t>
            </a:r>
          </a:p>
          <a:p>
            <a:pPr marL="285750" indent="-285750">
              <a:buClr>
                <a:srgbClr val="AF0954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</a:rPr>
              <a:t>1-79 01 01 Лечебное дело</a:t>
            </a:r>
          </a:p>
          <a:p>
            <a:pPr marL="285750" indent="-285750">
              <a:buClr>
                <a:srgbClr val="AF0954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</a:rPr>
              <a:t>1-79 01 02 Педиатрия</a:t>
            </a:r>
            <a:endParaRPr lang="ru-RU" sz="16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indent="-285750">
              <a:buClr>
                <a:srgbClr val="AF0954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</a:rPr>
              <a:t>1-79 01 05 Медико-психологическое дело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368" y="771550"/>
            <a:ext cx="5942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На заседании </a:t>
            </a:r>
            <a:r>
              <a:rPr lang="ru-RU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Аккредитационного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Совета Независимого агентства аккредитации и рейтинга (НААР / 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IAAR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) от 11.06.2021 принято решение о </a:t>
            </a:r>
            <a:r>
              <a:rPr lang="ru-RU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международной институциональной аккредитации УО «</a:t>
            </a:r>
            <a:r>
              <a:rPr lang="ru-RU" b="1" dirty="0" err="1" smtClean="0">
                <a:solidFill>
                  <a:srgbClr val="AF0954"/>
                </a:solidFill>
                <a:latin typeface="Book Antiqua" panose="02040602050305030304" pitchFamily="18" charset="0"/>
              </a:rPr>
              <a:t>ГрГМУ</a:t>
            </a:r>
            <a:r>
              <a:rPr lang="ru-RU" b="1" dirty="0" smtClean="0">
                <a:solidFill>
                  <a:srgbClr val="AF0954"/>
                </a:solidFill>
                <a:latin typeface="Book Antiqua" panose="02040602050305030304" pitchFamily="18" charset="0"/>
              </a:rPr>
              <a:t>» сроком на 5 лет.</a:t>
            </a:r>
            <a:endParaRPr lang="ru-RU" b="1" dirty="0">
              <a:solidFill>
                <a:srgbClr val="AF0954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2" name="Picture 4" descr="http://www.grsmu.by/files/image/pics/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03" y="2787774"/>
            <a:ext cx="1036976" cy="12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6111" y="264497"/>
            <a:ext cx="1907801" cy="2679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369" y="3195348"/>
            <a:ext cx="1540792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1061" y="3199234"/>
            <a:ext cx="1541877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7625" y="3212910"/>
            <a:ext cx="156923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147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 университета</a:t>
            </a:r>
            <a:endParaRPr lang="ru-RU" sz="2400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79635" y="163699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6498" y="951571"/>
            <a:ext cx="3775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 условиях внешнего совместительства   </a:t>
            </a:r>
            <a:endParaRPr lang="en-US" b="1" dirty="0" smtClean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b="1" dirty="0">
              <a:solidFill>
                <a:prstClr val="black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докторов наук     – </a:t>
            </a:r>
            <a:r>
              <a:rPr lang="ru-RU" sz="16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</a:t>
            </a:r>
            <a:endParaRPr lang="ru-RU" sz="1600" b="1" dirty="0" smtClean="0">
              <a:solidFill>
                <a:prstClr val="black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профессоров – </a:t>
            </a:r>
            <a:r>
              <a:rPr lang="ru-RU" sz="16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</a:t>
            </a:r>
            <a:endParaRPr lang="ru-RU" sz="1600" dirty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090992"/>
              </p:ext>
            </p:extLst>
          </p:nvPr>
        </p:nvGraphicFramePr>
        <p:xfrm>
          <a:off x="428982" y="789557"/>
          <a:ext cx="4503058" cy="183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497516"/>
              </p:ext>
            </p:extLst>
          </p:nvPr>
        </p:nvGraphicFramePr>
        <p:xfrm>
          <a:off x="467546" y="2724627"/>
          <a:ext cx="4464494" cy="183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148064" y="2895791"/>
            <a:ext cx="37757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Средний </a:t>
            </a:r>
            <a:r>
              <a:rPr lang="ru-RU" b="1" dirty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возраст   </a:t>
            </a:r>
            <a:endParaRPr lang="en-US" b="1" dirty="0" smtClean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b="1" dirty="0">
              <a:solidFill>
                <a:prstClr val="black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докторов </a:t>
            </a:r>
            <a:r>
              <a:rPr lang="ru-RU" sz="1600" b="1" dirty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наук 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– </a:t>
            </a:r>
            <a:r>
              <a:rPr lang="ru-RU" sz="16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62 года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,</a:t>
            </a:r>
            <a:endParaRPr lang="ru-RU" sz="1600" b="1" dirty="0">
              <a:solidFill>
                <a:prstClr val="black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кандидатов </a:t>
            </a:r>
            <a:r>
              <a:rPr lang="ru-RU" sz="1600" b="1" dirty="0">
                <a:solidFill>
                  <a:prstClr val="blac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наук – </a:t>
            </a:r>
            <a:r>
              <a:rPr lang="en-US" sz="16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rgbClr val="AF095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 год</a:t>
            </a:r>
            <a:endParaRPr lang="ru-RU" sz="1600" dirty="0">
              <a:solidFill>
                <a:srgbClr val="AF0954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47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 университета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Проводится за счет финансируемых проектов и собственных внебюджетных средств университета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8661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E"/>
                </a:solidFill>
                <a:latin typeface="Georgia"/>
                <a:cs typeface="Times New Roman" pitchFamily="18" charset="0"/>
              </a:rPr>
              <a:t>Финансируемые проекты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05780"/>
              </p:ext>
            </p:extLst>
          </p:nvPr>
        </p:nvGraphicFramePr>
        <p:xfrm>
          <a:off x="251521" y="1287669"/>
          <a:ext cx="8610128" cy="3517035"/>
        </p:xfrm>
        <a:graphic>
          <a:graphicData uri="http://schemas.openxmlformats.org/drawingml/2006/table">
            <a:tbl>
              <a:tblPr/>
              <a:tblGrid>
                <a:gridCol w="3024335"/>
                <a:gridCol w="504056"/>
                <a:gridCol w="1152128"/>
                <a:gridCol w="576064"/>
                <a:gridCol w="1385826"/>
                <a:gridCol w="558390"/>
                <a:gridCol w="1409329"/>
              </a:tblGrid>
              <a:tr h="34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e-BY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На 01.06.2021 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БРФФИ</a:t>
                      </a:r>
                      <a:endParaRPr kumimoji="0" lang="be-B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42,20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119,80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188,30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ГПНИ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142,80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295,66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430,72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ГНТП</a:t>
                      </a:r>
                      <a:endParaRPr kumimoji="0" lang="be-B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14,19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0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ОНТП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62,61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111,35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Договор на выполнение НИР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65,36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48,6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Инновац.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фонд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0,82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ВСЕГО,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itchFamily="18" charset="0"/>
                        </a:rPr>
                        <a:t>262,62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592,17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709,12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2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5869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проекты с </a:t>
            </a:r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400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8374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E"/>
                </a:solidFill>
                <a:latin typeface="Book Antiqua" panose="02040602050305030304" pitchFamily="18" charset="0"/>
              </a:rPr>
              <a:t>Федеральное государственное бюджетное учреждение «Научно-исследовательский институт онкологии им. Н.Н. Петрова» МЗ РФ</a:t>
            </a:r>
          </a:p>
        </p:txBody>
      </p:sp>
      <p:pic>
        <p:nvPicPr>
          <p:cNvPr id="7" name="Picture 2" descr="ФГБУ «НИИ онкологии им. Н.Н. Петрова» Минздрава России получило статус Национального медицинского исследовательского центра онк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85" y="2010327"/>
            <a:ext cx="4329871" cy="22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3831" y="1731461"/>
            <a:ext cx="431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Book Antiqua" panose="02040602050305030304" pitchFamily="18" charset="0"/>
              </a:rPr>
              <a:t>БРФФИ-РФФИ 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Book Antiqua" panose="02040602050305030304" pitchFamily="18" charset="0"/>
              </a:rPr>
              <a:t>Восстановление функции гена BRCA1 как механизм формирования резистентности к терапии препаратами платины»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830" y="3171621"/>
            <a:ext cx="4226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Book Antiqua" panose="02040602050305030304" pitchFamily="18" charset="0"/>
              </a:rPr>
              <a:t>БРФФИ-</a:t>
            </a:r>
            <a:r>
              <a:rPr lang="ru-RU" b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РФФИ</a:t>
            </a:r>
            <a:r>
              <a:rPr lang="ru-RU" b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«Новые</a:t>
            </a:r>
            <a:r>
              <a:rPr lang="ru-RU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Book Antiqua" panose="02040602050305030304" pitchFamily="18" charset="0"/>
              </a:rPr>
              <a:t>мутации в генах наследственного рака молочной железы и яичников у пациенток в Республике Беларусь»</a:t>
            </a:r>
          </a:p>
        </p:txBody>
      </p:sp>
    </p:spTree>
    <p:extLst>
      <p:ext uri="{BB962C8B-B14F-4D97-AF65-F5344CB8AC3E}">
        <p14:creationId xmlns:p14="http://schemas.microsoft.com/office/powerpoint/2010/main" val="42012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1853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проекты с </a:t>
            </a:r>
            <a:r>
              <a:rPr lang="ru-RU" sz="2400" b="1" dirty="0" smtClean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400" dirty="0">
              <a:solidFill>
                <a:srgbClr val="AF09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760" y="48525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E"/>
                </a:solidFill>
                <a:latin typeface="Book Antiqua" panose="02040602050305030304" pitchFamily="18" charset="0"/>
              </a:rPr>
              <a:t>ФГБУН «Институт элементоорганических соединений имени </a:t>
            </a:r>
            <a:r>
              <a:rPr lang="ru-RU" b="1" dirty="0" err="1">
                <a:solidFill>
                  <a:srgbClr val="00009E"/>
                </a:solidFill>
                <a:latin typeface="Book Antiqua" panose="02040602050305030304" pitchFamily="18" charset="0"/>
              </a:rPr>
              <a:t>А.Н.Несмеянова</a:t>
            </a:r>
            <a:r>
              <a:rPr lang="ru-RU" b="1" dirty="0">
                <a:solidFill>
                  <a:srgbClr val="00009E"/>
                </a:solidFill>
                <a:latin typeface="Book Antiqua" panose="02040602050305030304" pitchFamily="18" charset="0"/>
              </a:rPr>
              <a:t> Российской академии наук</a:t>
            </a:r>
            <a:r>
              <a:rPr lang="ru-RU" b="1" dirty="0" smtClean="0">
                <a:solidFill>
                  <a:srgbClr val="00009E"/>
                </a:solidFill>
                <a:latin typeface="Book Antiqua" panose="02040602050305030304" pitchFamily="18" charset="0"/>
              </a:rPr>
              <a:t>», г. Москва</a:t>
            </a:r>
            <a:endParaRPr lang="ru-RU" b="1" dirty="0">
              <a:solidFill>
                <a:srgbClr val="00009E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03598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БРФФИ-РФФИ «Новые материалы медицинского назначения, содержащие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наночастицы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Ag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Ag-La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La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: получение методом "зеленой химии", структура и биологическая активность»</a:t>
            </a:r>
          </a:p>
        </p:txBody>
      </p:sp>
      <p:pic>
        <p:nvPicPr>
          <p:cNvPr id="8" name="Picture 2" descr="ᐈ Элементоорганических Соединений Институт им. А.н. Несмеянова (инэос Ран)  в Москве - контактный телефон, график работы и адрес на кар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1590"/>
            <a:ext cx="2939623" cy="16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2872556"/>
            <a:ext cx="8756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E"/>
                </a:solidFill>
                <a:latin typeface="Book Antiqua" panose="02040602050305030304" pitchFamily="18" charset="0"/>
              </a:rPr>
              <a:t>Федеральное </a:t>
            </a:r>
            <a:r>
              <a:rPr lang="ru-RU" b="1" dirty="0" err="1">
                <a:solidFill>
                  <a:srgbClr val="00009E"/>
                </a:solidFill>
                <a:latin typeface="Book Antiqua" panose="02040602050305030304" pitchFamily="18" charset="0"/>
              </a:rPr>
              <a:t>гос.бюджетное</a:t>
            </a:r>
            <a:r>
              <a:rPr lang="ru-RU" b="1" dirty="0">
                <a:solidFill>
                  <a:srgbClr val="00009E"/>
                </a:solidFill>
                <a:latin typeface="Book Antiqua" panose="02040602050305030304" pitchFamily="18" charset="0"/>
              </a:rPr>
              <a:t> образовательное учреждение    высшего    образования    "Ярославский   государственный педагогический университет  имени К.Д. Ушинского"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47685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БРФФИ-РФФИ «Исследование роли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газотрансмиттеров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в механизмах транспорта кислорода кровью в различных условиях кислородного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обеспечения»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/>
        </p:blipFill>
        <p:spPr bwMode="auto">
          <a:xfrm>
            <a:off x="6684110" y="3509386"/>
            <a:ext cx="2424394" cy="158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6644" y="928676"/>
            <a:ext cx="1400156" cy="21431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AF0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78914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лаборатория</a:t>
            </a:r>
            <a:b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AF09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«Молекулярной медицины»</a:t>
            </a:r>
            <a:endParaRPr lang="ru-RU" sz="2400" dirty="0">
              <a:solidFill>
                <a:srgbClr val="AF09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987574"/>
            <a:ext cx="4464496" cy="157033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Выполнение тестирования на PHК SARS-COV-2</a:t>
            </a:r>
            <a:br>
              <a:rPr lang="ru-RU" sz="20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00F6"/>
                </a:solidFill>
                <a:effectLst/>
                <a:latin typeface="Book Antiqua" panose="02040602050305030304" pitchFamily="18" charset="0"/>
              </a:rPr>
              <a:t>методом ПЦР</a:t>
            </a:r>
            <a:br>
              <a:rPr lang="ru-RU" sz="2000" b="1" dirty="0" smtClean="0">
                <a:solidFill>
                  <a:srgbClr val="0000F6"/>
                </a:solidFill>
                <a:effectLst/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Внесение данных в систему Путешествую без COVID-19»</a:t>
            </a:r>
            <a:endParaRPr lang="ru-RU" sz="2000" b="1" dirty="0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r="4145"/>
          <a:stretch/>
        </p:blipFill>
        <p:spPr bwMode="auto">
          <a:xfrm>
            <a:off x="6340796" y="366142"/>
            <a:ext cx="2695700" cy="2133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grsmu.by/files/image/news/2020/468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3758"/>
            <a:ext cx="3672408" cy="24513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grsmu.by/files/image/news/2020/468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3758"/>
            <a:ext cx="3667823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22176</TotalTime>
  <Words>1147</Words>
  <Application>Microsoft Office PowerPoint</Application>
  <PresentationFormat>Экран (16:9)</PresentationFormat>
  <Paragraphs>342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Презентация PowerPoint</vt:lpstr>
      <vt:lpstr>Презентация PowerPoint</vt:lpstr>
      <vt:lpstr>        </vt:lpstr>
      <vt:lpstr>        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Пользователь</cp:lastModifiedBy>
  <cp:revision>1846</cp:revision>
  <cp:lastPrinted>2021-01-15T06:23:47Z</cp:lastPrinted>
  <dcterms:created xsi:type="dcterms:W3CDTF">2011-01-11T17:57:01Z</dcterms:created>
  <dcterms:modified xsi:type="dcterms:W3CDTF">2021-06-25T14:41:50Z</dcterms:modified>
</cp:coreProperties>
</file>