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12"/>
  </p:notesMasterIdLst>
  <p:sldIdLst>
    <p:sldId id="265" r:id="rId2"/>
    <p:sldId id="272" r:id="rId3"/>
    <p:sldId id="273" r:id="rId4"/>
    <p:sldId id="282" r:id="rId5"/>
    <p:sldId id="294" r:id="rId6"/>
    <p:sldId id="299" r:id="rId7"/>
    <p:sldId id="293" r:id="rId8"/>
    <p:sldId id="300" r:id="rId9"/>
    <p:sldId id="283" r:id="rId10"/>
    <p:sldId id="292" r:id="rId1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2080" tIns="46039" rIns="92080" bIns="46039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8056"/>
          </a:xfrm>
          <a:prstGeom prst="rect">
            <a:avLst/>
          </a:prstGeom>
        </p:spPr>
        <p:txBody>
          <a:bodyPr vert="horz" lIns="92080" tIns="46039" rIns="92080" bIns="46039" rtlCol="0"/>
          <a:lstStyle>
            <a:lvl1pPr algn="r">
              <a:defRPr sz="1100"/>
            </a:lvl1pPr>
          </a:lstStyle>
          <a:p>
            <a:fld id="{0E30A563-91D8-4401-9133-1D8C589EA29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80" tIns="46039" rIns="92080" bIns="4603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9" y="4777196"/>
            <a:ext cx="5438140" cy="3908614"/>
          </a:xfrm>
          <a:prstGeom prst="rect">
            <a:avLst/>
          </a:prstGeom>
        </p:spPr>
        <p:txBody>
          <a:bodyPr vert="horz" lIns="92080" tIns="46039" rIns="92080" bIns="4603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7"/>
            <a:ext cx="2945660" cy="498055"/>
          </a:xfrm>
          <a:prstGeom prst="rect">
            <a:avLst/>
          </a:prstGeom>
        </p:spPr>
        <p:txBody>
          <a:bodyPr vert="horz" lIns="92080" tIns="46039" rIns="92080" bIns="46039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28587"/>
            <a:ext cx="2945660" cy="498055"/>
          </a:xfrm>
          <a:prstGeom prst="rect">
            <a:avLst/>
          </a:prstGeom>
        </p:spPr>
        <p:txBody>
          <a:bodyPr vert="horz" lIns="92080" tIns="46039" rIns="92080" bIns="46039" rtlCol="0" anchor="b"/>
          <a:lstStyle>
            <a:lvl1pPr algn="r">
              <a:defRPr sz="1100"/>
            </a:lvl1pPr>
          </a:lstStyle>
          <a:p>
            <a:fld id="{FAA5046C-F11A-4BF4-9E6D-463207B1A7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594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0F932-DB02-4272-A56A-BF211E98CFF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657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0F932-DB02-4272-A56A-BF211E98CFF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21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0F932-DB02-4272-A56A-BF211E98CFF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777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0F932-DB02-4272-A56A-BF211E98CFF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826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0F932-DB02-4272-A56A-BF211E98CFF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878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0F932-DB02-4272-A56A-BF211E98CFF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145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0F932-DB02-4272-A56A-BF211E98CFF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718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0F932-DB02-4272-A56A-BF211E98CFF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209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0F932-DB02-4272-A56A-BF211E98CFF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124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86-BC27-40A4-B60E-D26F2E476E3D}" type="datetime1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6C12-812D-45E0-A992-033E24B48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48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B49A9-20DB-4A92-9030-A593D56ABFA7}" type="datetime1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6C12-812D-45E0-A992-033E24B48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69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5D4C-EA01-447C-8B1D-652B443C5167}" type="datetime1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6C12-812D-45E0-A992-033E24B48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32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B5B5-F8E2-4F8A-8630-A7A55F3065E8}" type="datetime1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6C12-812D-45E0-A992-033E24B48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044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6554-FB3F-4457-B62D-5D883EF0B423}" type="datetime1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6C12-812D-45E0-A992-033E24B48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052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FEBD-468E-4E4F-915D-D06A7709456A}" type="datetime1">
              <a:rPr lang="ru-RU" smtClean="0"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6C12-812D-45E0-A992-033E24B48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126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8496-EC11-45A2-AADF-F8878E742118}" type="datetime1">
              <a:rPr lang="ru-RU" smtClean="0"/>
              <a:t>14.12.2020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6C12-812D-45E0-A992-033E24B48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9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C265-FCEE-4D32-89EE-8F22F6649FE2}" type="datetime1">
              <a:rPr lang="ru-RU" smtClean="0"/>
              <a:t>14.12.2020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6C12-812D-45E0-A992-033E24B48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21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F8E1C-88D8-4A9B-9D1C-BE3F5D8E062F}" type="datetime1">
              <a:rPr lang="ru-RU" smtClean="0"/>
              <a:t>14.12.2020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6C12-812D-45E0-A992-033E24B48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668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957F-2FB7-4849-99E0-8BE462BD5493}" type="datetime1">
              <a:rPr lang="ru-RU" smtClean="0"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6C12-812D-45E0-A992-033E24B48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1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EE20A-9380-4789-BD73-33743C851A3F}" type="datetime1">
              <a:rPr lang="ru-RU" smtClean="0"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6C12-812D-45E0-A992-033E24B48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89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38BB4-DF15-4F55-A05F-6797968BCE82}" type="datetime1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86C12-812D-45E0-A992-033E24B48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7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t="33597" b="14765"/>
          <a:stretch/>
        </p:blipFill>
        <p:spPr>
          <a:xfrm>
            <a:off x="1" y="0"/>
            <a:ext cx="12191999" cy="236020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2193366"/>
            <a:ext cx="12192000" cy="1668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9338" y1="26304" x2="49338" y2="26304"/>
                        <a14:foregroundMark x1="33775" y1="9130" x2="33775" y2="9130"/>
                        <a14:foregroundMark x1="50662" y1="10217" x2="50662" y2="10217"/>
                        <a14:foregroundMark x1="49338" y1="23913" x2="49338" y2="2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22"/>
          <a:stretch/>
        </p:blipFill>
        <p:spPr>
          <a:xfrm>
            <a:off x="163809" y="208402"/>
            <a:ext cx="1255429" cy="162378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524000" y="65973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0" y="6457078"/>
            <a:ext cx="12192000" cy="4009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cs typeface="Times New Roman" panose="02020603050405020304" pitchFamily="18" charset="0"/>
              </a:rPr>
              <a:t>www.bru.by</a:t>
            </a:r>
            <a:endParaRPr lang="ru-RU" sz="1500" dirty="0"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5194" y="3356605"/>
            <a:ext cx="10481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Развитие цифровой среды </a:t>
            </a:r>
          </a:p>
          <a:p>
            <a:pPr algn="ctr"/>
            <a:r>
              <a:rPr lang="ru-RU" sz="3600" b="1" dirty="0"/>
              <a:t>образовательной деятельности </a:t>
            </a:r>
          </a:p>
          <a:p>
            <a:pPr algn="ctr"/>
            <a:r>
              <a:rPr lang="ru-RU" sz="3600" b="1" dirty="0"/>
              <a:t>Белорусско-Российского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1970337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5FF7B69-C1AC-435B-93A5-6D364760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61E8A-5056-4163-A309-34826D85AFFA}" type="slidenum">
              <a:rPr lang="ru-RU"/>
              <a:pPr>
                <a:defRPr/>
              </a:pPr>
              <a:t>10</a:t>
            </a:fld>
            <a:endParaRPr lang="ru-RU"/>
          </a:p>
        </p:txBody>
      </p:sp>
      <p:pic>
        <p:nvPicPr>
          <p:cNvPr id="59395" name="Рисунок 4">
            <a:extLst>
              <a:ext uri="{FF2B5EF4-FFF2-40B4-BE49-F238E27FC236}">
                <a16:creationId xmlns:a16="http://schemas.microsoft.com/office/drawing/2014/main" id="{09201DB7-6CBE-4420-9F61-45E33AA48F7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895600"/>
            <a:ext cx="12190412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F3AE18B-8940-46C7-B3D7-63A2CC38AF96}"/>
              </a:ext>
            </a:extLst>
          </p:cNvPr>
          <p:cNvCxnSpPr/>
          <p:nvPr/>
        </p:nvCxnSpPr>
        <p:spPr>
          <a:xfrm>
            <a:off x="1524000" y="659765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61ECC82-A792-477F-8841-4085A24CE913}"/>
              </a:ext>
            </a:extLst>
          </p:cNvPr>
          <p:cNvCxnSpPr/>
          <p:nvPr/>
        </p:nvCxnSpPr>
        <p:spPr>
          <a:xfrm>
            <a:off x="0" y="638175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A2F78FD-DA0D-40A2-B6B1-1F054B8A809E}"/>
              </a:ext>
            </a:extLst>
          </p:cNvPr>
          <p:cNvSpPr/>
          <p:nvPr/>
        </p:nvSpPr>
        <p:spPr>
          <a:xfrm>
            <a:off x="0" y="6456363"/>
            <a:ext cx="12192000" cy="4016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D1DA216-AF12-432C-995F-65EB58B4D871}"/>
              </a:ext>
            </a:extLst>
          </p:cNvPr>
          <p:cNvSpPr/>
          <p:nvPr/>
        </p:nvSpPr>
        <p:spPr>
          <a:xfrm>
            <a:off x="0" y="139700"/>
            <a:ext cx="12192000" cy="1666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E8D0D9F-92BB-4C16-B987-337CE154CD2A}"/>
              </a:ext>
            </a:extLst>
          </p:cNvPr>
          <p:cNvSpPr/>
          <p:nvPr/>
        </p:nvSpPr>
        <p:spPr>
          <a:xfrm>
            <a:off x="1560513" y="6456363"/>
            <a:ext cx="9144000" cy="4016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cs typeface="Times New Roman" panose="02020603050405020304" pitchFamily="18" charset="0"/>
              </a:rPr>
              <a:t>Белорусско-Российский университет, пр-т Мира,43, г.</a:t>
            </a:r>
            <a:r>
              <a:rPr lang="en-US" sz="1500" dirty="0">
                <a:cs typeface="Times New Roman" panose="02020603050405020304" pitchFamily="18" charset="0"/>
              </a:rPr>
              <a:t> </a:t>
            </a:r>
            <a:r>
              <a:rPr lang="ru-RU" sz="1500" dirty="0">
                <a:cs typeface="Times New Roman" panose="02020603050405020304" pitchFamily="18" charset="0"/>
              </a:rPr>
              <a:t>Могилёв, Республика Беларусь. </a:t>
            </a:r>
            <a:r>
              <a:rPr lang="en-US" sz="1500" dirty="0">
                <a:cs typeface="Times New Roman" panose="02020603050405020304" pitchFamily="18" charset="0"/>
              </a:rPr>
              <a:t>www.bru.by</a:t>
            </a:r>
            <a:endParaRPr lang="ru-RU" sz="1500" dirty="0">
              <a:cs typeface="Times New Roman" panose="02020603050405020304" pitchFamily="18" charset="0"/>
            </a:endParaRPr>
          </a:p>
        </p:txBody>
      </p:sp>
      <p:sp>
        <p:nvSpPr>
          <p:cNvPr id="59401" name="Прямоугольник 1">
            <a:extLst>
              <a:ext uri="{FF2B5EF4-FFF2-40B4-BE49-F238E27FC236}">
                <a16:creationId xmlns:a16="http://schemas.microsoft.com/office/drawing/2014/main" id="{DECE14DB-0389-43C0-B150-01781E7EF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763" y="3043238"/>
            <a:ext cx="55689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000" b="1"/>
              <a:t>СПАСИБО ЗА ВНИМАНИЕ!</a:t>
            </a:r>
          </a:p>
        </p:txBody>
      </p:sp>
      <p:sp>
        <p:nvSpPr>
          <p:cNvPr id="59402" name="TextBox 30">
            <a:extLst>
              <a:ext uri="{FF2B5EF4-FFF2-40B4-BE49-F238E27FC236}">
                <a16:creationId xmlns:a16="http://schemas.microsoft.com/office/drawing/2014/main" id="{FEAF6BCE-0AD6-4A95-9B48-6FA58CA5D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7975" y="6456363"/>
            <a:ext cx="473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10</a:t>
            </a:r>
          </a:p>
        </p:txBody>
      </p:sp>
      <p:pic>
        <p:nvPicPr>
          <p:cNvPr id="59403" name="Рисунок 1">
            <a:extLst>
              <a:ext uri="{FF2B5EF4-FFF2-40B4-BE49-F238E27FC236}">
                <a16:creationId xmlns:a16="http://schemas.microsoft.com/office/drawing/2014/main" id="{D7DDA32A-A446-4F06-89E6-6403DB5D9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413" y="447675"/>
            <a:ext cx="23241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938" y="1183961"/>
            <a:ext cx="12190590" cy="527243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524000" y="65973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0" y="6457078"/>
            <a:ext cx="12192000" cy="4009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39557"/>
            <a:ext cx="12192000" cy="1668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29797" y="446671"/>
            <a:ext cx="11753152" cy="6257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БЕЛОРУССКО-РОССИЙСКИЙ УНИВЕРСИТЕТ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24839" y="1918810"/>
            <a:ext cx="2647451" cy="86049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Лицей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368271" y="1931355"/>
            <a:ext cx="2647451" cy="86049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Архитектурно-строительный колледж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43593" y="1919713"/>
            <a:ext cx="2838840" cy="89054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Высшее образование</a:t>
            </a:r>
          </a:p>
          <a:p>
            <a:pPr algn="ctr"/>
            <a:r>
              <a:rPr lang="ru-RU" dirty="0"/>
              <a:t>(8 факультетов)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412112" y="1931354"/>
            <a:ext cx="2647451" cy="87890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Институт повышения квалификации и переподготовки кадров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9797" y="1192442"/>
            <a:ext cx="1196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Белорусско-Российский  университет </a:t>
            </a:r>
            <a:r>
              <a:rPr lang="en-US" dirty="0"/>
              <a:t>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 межгосударственное образовательное </a:t>
            </a:r>
          </a:p>
          <a:p>
            <a:pPr algn="ctr"/>
            <a:r>
              <a:rPr lang="ru-RU" dirty="0"/>
              <a:t>учреждение высшего образования Республики Беларусь и Российской Федерации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324839" y="2941335"/>
            <a:ext cx="2647451" cy="119164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1500" dirty="0"/>
              <a:t>Направления обучения:</a:t>
            </a:r>
            <a:endParaRPr lang="en-US" sz="1500" dirty="0"/>
          </a:p>
          <a:p>
            <a:pPr algn="ctr"/>
            <a:r>
              <a:rPr lang="ru-RU" sz="1500" dirty="0"/>
              <a:t>- физико-математическое;</a:t>
            </a:r>
          </a:p>
          <a:p>
            <a:pPr algn="ctr"/>
            <a:r>
              <a:rPr lang="ru-RU" sz="1500" dirty="0"/>
              <a:t>- химико-биологическое;</a:t>
            </a:r>
          </a:p>
          <a:p>
            <a:pPr algn="ctr"/>
            <a:r>
              <a:rPr lang="ru-RU" sz="1500" dirty="0"/>
              <a:t>- экономическое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368272" y="2941334"/>
            <a:ext cx="2647451" cy="119164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/>
              <a:t>Осуществляет подготовку специалистов для строительной отрасли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412113" y="2941334"/>
            <a:ext cx="2647451" cy="119164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/>
              <a:t>Формирует менеджмент кадров Могилевской области и региональную систему образовательных услуг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2619" t="1218" b="-1"/>
          <a:stretch/>
        </p:blipFill>
        <p:spPr>
          <a:xfrm>
            <a:off x="9301163" y="4282465"/>
            <a:ext cx="2671127" cy="20145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4266" r="7141" b="11754"/>
          <a:stretch/>
        </p:blipFill>
        <p:spPr>
          <a:xfrm>
            <a:off x="6386515" y="4273257"/>
            <a:ext cx="2655536" cy="19858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97" y="4255222"/>
            <a:ext cx="2852636" cy="200386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43593" y="2941334"/>
            <a:ext cx="2841673" cy="119164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/>
              <a:t>Обучение ведётся по образовательным программам </a:t>
            </a:r>
          </a:p>
          <a:p>
            <a:r>
              <a:rPr lang="ru-RU" sz="1500" dirty="0"/>
              <a:t>- Республики Беларусь </a:t>
            </a:r>
          </a:p>
          <a:p>
            <a:r>
              <a:rPr lang="ru-RU" sz="1500" dirty="0"/>
              <a:t>- Российской Федерации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11027" r="17317"/>
          <a:stretch/>
        </p:blipFill>
        <p:spPr>
          <a:xfrm>
            <a:off x="3412112" y="4273256"/>
            <a:ext cx="2647451" cy="2003865"/>
          </a:xfrm>
          <a:prstGeom prst="rect">
            <a:avLst/>
          </a:prstGeom>
        </p:spPr>
      </p:pic>
      <p:sp>
        <p:nvSpPr>
          <p:cNvPr id="22" name="TextBox 30">
            <a:extLst>
              <a:ext uri="{FF2B5EF4-FFF2-40B4-BE49-F238E27FC236}">
                <a16:creationId xmlns:a16="http://schemas.microsoft.com/office/drawing/2014/main" id="{D1FE440B-5640-4406-8F1C-5FFA36540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7548" y="6456363"/>
            <a:ext cx="473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0086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938" y="1183961"/>
            <a:ext cx="12190590" cy="527243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524000" y="65973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0" y="6457078"/>
            <a:ext cx="12192000" cy="4009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39557"/>
            <a:ext cx="12192000" cy="1668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29797" y="446671"/>
            <a:ext cx="11753152" cy="6257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Цифровая среда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4E50B2F-7559-4B7A-809E-E913EC5BA9F7}"/>
              </a:ext>
            </a:extLst>
          </p:cNvPr>
          <p:cNvSpPr/>
          <p:nvPr/>
        </p:nvSpPr>
        <p:spPr>
          <a:xfrm>
            <a:off x="481517" y="1204034"/>
            <a:ext cx="11414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Цифровая образовательная среда – совокупность информационных  систем, предназначенных для реализации задач образовательного процесса.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886D17B-CC6A-4955-8D3D-B9D5A235BA07}"/>
              </a:ext>
            </a:extLst>
          </p:cNvPr>
          <p:cNvSpPr/>
          <p:nvPr/>
        </p:nvSpPr>
        <p:spPr>
          <a:xfrm>
            <a:off x="481515" y="2721182"/>
            <a:ext cx="1141430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Для достижения поставленной цели университету необходимо единовременно решить следующие задачи: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создать материально-техническую инфраструктуру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повысить компетенции работников в сфере цифровых технологий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разработать интерактивные цифровые двойники учебных курсов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оптимизировать систему организации обучения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внедрить систему идентификации обучающихся и работников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внедрить онлайн-обучение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A6DC0E-95CB-427B-958A-3AAA5AC9FBC8}"/>
              </a:ext>
            </a:extLst>
          </p:cNvPr>
          <p:cNvSpPr/>
          <p:nvPr/>
        </p:nvSpPr>
        <p:spPr>
          <a:xfrm>
            <a:off x="481515" y="1933567"/>
            <a:ext cx="114143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dirty="0">
                <a:latin typeface="Times New Roman" panose="02020603050405020304" pitchFamily="18" charset="0"/>
              </a:rPr>
              <a:t>Цель цифровизации университета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–</a:t>
            </a:r>
            <a:r>
              <a:rPr lang="ru-RU" dirty="0">
                <a:latin typeface="Times New Roman" panose="02020603050405020304" pitchFamily="18" charset="0"/>
              </a:rPr>
              <a:t> выход на глобальный рынок образовательных услуг, вхождение в состав международного научно-образовательного пространства и наращивание экспорта образования.</a:t>
            </a:r>
          </a:p>
        </p:txBody>
      </p:sp>
      <p:sp>
        <p:nvSpPr>
          <p:cNvPr id="14" name="TextBox 30">
            <a:extLst>
              <a:ext uri="{FF2B5EF4-FFF2-40B4-BE49-F238E27FC236}">
                <a16:creationId xmlns:a16="http://schemas.microsoft.com/office/drawing/2014/main" id="{398DDA1E-294C-48AD-A03D-6652BD5B7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7548" y="6456363"/>
            <a:ext cx="473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06129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938" y="1183961"/>
            <a:ext cx="12190590" cy="527243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524000" y="65973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0" y="6457078"/>
            <a:ext cx="12192000" cy="4009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39557"/>
            <a:ext cx="12192000" cy="1668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29797" y="446671"/>
            <a:ext cx="11753152" cy="6257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Центр дистанционного обучения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A969D2B-2BE5-42DA-BB6D-35FF36EE3BFF}"/>
              </a:ext>
            </a:extLst>
          </p:cNvPr>
          <p:cNvSpPr/>
          <p:nvPr/>
        </p:nvSpPr>
        <p:spPr>
          <a:xfrm>
            <a:off x="317620" y="1169529"/>
            <a:ext cx="11543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 целях информатизации учебного процесса, а также развития единой системы доступа к электронным образовательным ресурсам в 2006 году разработан и создан информационно-образовательный сайт Белорусско-Российского университета (http://cdo.bru.by/). Зарегистрирован в Министерстве связи и информатизации Республики Беларусь и включен в Государственный регистр.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59C161-0DDB-4C67-8A48-E71A5821CCFD}"/>
              </a:ext>
            </a:extLst>
          </p:cNvPr>
          <p:cNvSpPr/>
          <p:nvPr/>
        </p:nvSpPr>
        <p:spPr>
          <a:xfrm>
            <a:off x="8256668" y="2266314"/>
            <a:ext cx="35980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автоматизированная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обучающа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система на платформе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Moodle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D4FE6E-0C15-4E05-8E54-93622999094B}"/>
              </a:ext>
            </a:extLst>
          </p:cNvPr>
          <p:cNvSpPr/>
          <p:nvPr/>
        </p:nvSpPr>
        <p:spPr>
          <a:xfrm>
            <a:off x="373814" y="2283566"/>
            <a:ext cx="3456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учебный сайт для студентов заочной и очной форм обучения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86CB10-AF1A-4847-80AC-02FEABB6FF65}"/>
              </a:ext>
            </a:extLst>
          </p:cNvPr>
          <p:cNvPicPr/>
          <p:nvPr/>
        </p:nvPicPr>
        <p:blipFill rotWithShape="1">
          <a:blip r:embed="rId4"/>
          <a:srcRect l="28383" t="11107" r="28800" b="4789"/>
          <a:stretch/>
        </p:blipFill>
        <p:spPr bwMode="auto">
          <a:xfrm>
            <a:off x="551014" y="2826390"/>
            <a:ext cx="3208778" cy="28783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117C4B-7483-4D7B-9430-E7149E3B95AB}"/>
              </a:ext>
            </a:extLst>
          </p:cNvPr>
          <p:cNvSpPr/>
          <p:nvPr/>
        </p:nvSpPr>
        <p:spPr>
          <a:xfrm>
            <a:off x="4226087" y="2266314"/>
            <a:ext cx="35980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виртуальный кампус для студентов Российской Федерации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B9557F-F075-4D8C-90A6-95BF45E5F313}"/>
              </a:ext>
            </a:extLst>
          </p:cNvPr>
          <p:cNvPicPr/>
          <p:nvPr/>
        </p:nvPicPr>
        <p:blipFill rotWithShape="1">
          <a:blip r:embed="rId5"/>
          <a:srcRect l="28544" t="10049" r="28320" b="35005"/>
          <a:stretch/>
        </p:blipFill>
        <p:spPr bwMode="auto">
          <a:xfrm>
            <a:off x="4255478" y="2826390"/>
            <a:ext cx="3692182" cy="28783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0624EBD-5ACD-48F5-A045-4E12367EB364}"/>
              </a:ext>
            </a:extLst>
          </p:cNvPr>
          <p:cNvSpPr/>
          <p:nvPr/>
        </p:nvSpPr>
        <p:spPr>
          <a:xfrm>
            <a:off x="229798" y="5816442"/>
            <a:ext cx="11753152" cy="504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indent="361950" algn="just"/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сайте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размещены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УМК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1629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дисциплинам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включают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курсы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лекций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указания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выполнению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практических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лабораторных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курсовых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содержат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2887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единиц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учебно-методических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материалов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5C39C6-43FB-4648-9C75-73EDF02DE9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3001"/>
          <a:stretch/>
        </p:blipFill>
        <p:spPr>
          <a:xfrm>
            <a:off x="8376830" y="2826390"/>
            <a:ext cx="3380971" cy="2878353"/>
          </a:xfrm>
          <a:prstGeom prst="rect">
            <a:avLst/>
          </a:prstGeom>
        </p:spPr>
      </p:pic>
      <p:sp>
        <p:nvSpPr>
          <p:cNvPr id="16" name="TextBox 30">
            <a:extLst>
              <a:ext uri="{FF2B5EF4-FFF2-40B4-BE49-F238E27FC236}">
                <a16:creationId xmlns:a16="http://schemas.microsoft.com/office/drawing/2014/main" id="{65D6B11C-813D-45E6-8F72-7E4EF47AA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7548" y="6456363"/>
            <a:ext cx="473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5415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938" y="1183961"/>
            <a:ext cx="12190590" cy="527243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524000" y="65973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0" y="6457078"/>
            <a:ext cx="12192000" cy="4009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39557"/>
            <a:ext cx="12192000" cy="1668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29797" y="446671"/>
            <a:ext cx="11753152" cy="6257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Проект Союзного государства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71B4B36-6419-4FBA-A0F8-BA76F2809528}"/>
              </a:ext>
            </a:extLst>
          </p:cNvPr>
          <p:cNvSpPr/>
          <p:nvPr/>
        </p:nvSpPr>
        <p:spPr>
          <a:xfrm>
            <a:off x="706420" y="1311895"/>
            <a:ext cx="11148969" cy="226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Приобретено современное лицензионное инженерное программное обеспечение (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ANSYS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>
                <a:latin typeface="Times New Roman" panose="02020603050405020304" pitchFamily="18" charset="0"/>
              </a:rPr>
              <a:t>SOLIDWORKS </a:t>
            </a:r>
            <a:r>
              <a:rPr lang="ru-RU" dirty="0" err="1">
                <a:latin typeface="Times New Roman" panose="02020603050405020304" pitchFamily="18" charset="0"/>
              </a:rPr>
              <a:t>Premium</a:t>
            </a:r>
            <a:r>
              <a:rPr lang="ru-RU" dirty="0">
                <a:latin typeface="Times New Roman" panose="02020603050405020304" pitchFamily="18" charset="0"/>
              </a:rPr>
              <a:t>, ПРОЕКТИРОВАНИЕ ДОРОГ, </a:t>
            </a:r>
            <a:r>
              <a:rPr lang="ru-RU" dirty="0" err="1">
                <a:latin typeface="Times New Roman" panose="02020603050405020304" pitchFamily="18" charset="0"/>
              </a:rPr>
              <a:t>Mathcad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Education-University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Edition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</a:rPr>
              <a:t>Term</a:t>
            </a:r>
            <a:r>
              <a:rPr lang="ru-RU" dirty="0">
                <a:latin typeface="Times New Roman" panose="02020603050405020304" pitchFamily="18" charset="0"/>
              </a:rPr>
              <a:t>)</a:t>
            </a:r>
          </a:p>
          <a:p>
            <a:pPr marL="342900" indent="-34290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Открыто два инженерных компьютерных класса</a:t>
            </a:r>
          </a:p>
          <a:p>
            <a:pPr marL="342900" indent="-34290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8 аудиторий оснащено современным мультимедийным оборудованием</a:t>
            </a:r>
          </a:p>
          <a:p>
            <a:pPr marL="342900" indent="-34290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Увеличена покрываемая площадь беспроводной сети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wi-fi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</a:rPr>
              <a:t>Приобретен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</a:rPr>
              <a:t>вычислительный кластер и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</a:rPr>
              <a:t>система хранения данных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D6E6C634-7952-4249-B483-06FBE062E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r="3238"/>
          <a:stretch>
            <a:fillRect/>
          </a:stretch>
        </p:blipFill>
        <p:spPr bwMode="auto">
          <a:xfrm>
            <a:off x="7683513" y="3844306"/>
            <a:ext cx="4012851" cy="250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3">
            <a:extLst>
              <a:ext uri="{FF2B5EF4-FFF2-40B4-BE49-F238E27FC236}">
                <a16:creationId xmlns:a16="http://schemas.microsoft.com/office/drawing/2014/main" id="{51D5A330-F1FE-41E6-8F68-6BCD8BD25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92"/>
          <a:stretch>
            <a:fillRect/>
          </a:stretch>
        </p:blipFill>
        <p:spPr bwMode="auto">
          <a:xfrm>
            <a:off x="508063" y="3857264"/>
            <a:ext cx="2728527" cy="24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E9C22B3-183E-44E4-A830-687DB09293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94" y="3857264"/>
            <a:ext cx="3735165" cy="2490110"/>
          </a:xfrm>
          <a:prstGeom prst="rect">
            <a:avLst/>
          </a:prstGeom>
        </p:spPr>
      </p:pic>
      <p:sp>
        <p:nvSpPr>
          <p:cNvPr id="19" name="TextBox 30">
            <a:extLst>
              <a:ext uri="{FF2B5EF4-FFF2-40B4-BE49-F238E27FC236}">
                <a16:creationId xmlns:a16="http://schemas.microsoft.com/office/drawing/2014/main" id="{26DDE061-3529-4513-A05C-76C80B6D2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7548" y="6456363"/>
            <a:ext cx="473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54817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938" y="1183961"/>
            <a:ext cx="12190590" cy="527243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524000" y="65973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0" y="6457078"/>
            <a:ext cx="12192000" cy="4009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39557"/>
            <a:ext cx="12192000" cy="1668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29797" y="446671"/>
            <a:ext cx="11753152" cy="6257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«Вызовы современности»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46FFD38-E97B-463F-A511-7AD448F73769}"/>
              </a:ext>
            </a:extLst>
          </p:cNvPr>
          <p:cNvSpPr/>
          <p:nvPr/>
        </p:nvSpPr>
        <p:spPr>
          <a:xfrm>
            <a:off x="724708" y="1273082"/>
            <a:ext cx="34000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 2020 году для преподавателей университета организованы обучающие курсы в области работы с цифровыми технологиями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F11635F-8E55-4CDC-9655-47191E08AAA5}"/>
              </a:ext>
            </a:extLst>
          </p:cNvPr>
          <p:cNvSpPr/>
          <p:nvPr/>
        </p:nvSpPr>
        <p:spPr>
          <a:xfrm>
            <a:off x="4881731" y="1273082"/>
            <a:ext cx="31696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2363 курса загружено в виртуальную обучающую среду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Moodle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332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аккаунта преподавателей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5600 аккаунтов студентов</a:t>
            </a:r>
          </a:p>
        </p:txBody>
      </p:sp>
      <p:pic>
        <p:nvPicPr>
          <p:cNvPr id="2" name="Picture 4" descr="ClickMeeting - DT&amp;L Conference DT&amp;L Conference">
            <a:extLst>
              <a:ext uri="{FF2B5EF4-FFF2-40B4-BE49-F238E27FC236}">
                <a16:creationId xmlns:a16="http://schemas.microsoft.com/office/drawing/2014/main" id="{FD2DA07A-9C97-426D-8B1A-C46A19E5A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96" y="4370456"/>
            <a:ext cx="2333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Увеличить">
            <a:extLst>
              <a:ext uri="{FF2B5EF4-FFF2-40B4-BE49-F238E27FC236}">
                <a16:creationId xmlns:a16="http://schemas.microsoft.com/office/drawing/2014/main" id="{2A64F369-99DA-4D70-AB6F-DB5E50271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4" r="4914"/>
          <a:stretch/>
        </p:blipFill>
        <p:spPr bwMode="auto">
          <a:xfrm>
            <a:off x="728867" y="2328180"/>
            <a:ext cx="3323510" cy="196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Электронная образовательная среда – &quot;Светлоградский многопрофильный колледж&quot;">
            <a:extLst>
              <a:ext uri="{FF2B5EF4-FFF2-40B4-BE49-F238E27FC236}">
                <a16:creationId xmlns:a16="http://schemas.microsoft.com/office/drawing/2014/main" id="{E9B3437E-151A-4F30-8A39-BF597F7E2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643" y="3315342"/>
            <a:ext cx="3189741" cy="235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30">
            <a:extLst>
              <a:ext uri="{FF2B5EF4-FFF2-40B4-BE49-F238E27FC236}">
                <a16:creationId xmlns:a16="http://schemas.microsoft.com/office/drawing/2014/main" id="{DBB5970D-3E61-4C82-B6D0-E6BED9DB3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7548" y="6456363"/>
            <a:ext cx="473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6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0022513-96DF-46E2-A6BE-E3195D838E84}"/>
              </a:ext>
            </a:extLst>
          </p:cNvPr>
          <p:cNvSpPr/>
          <p:nvPr/>
        </p:nvSpPr>
        <p:spPr>
          <a:xfrm>
            <a:off x="8423374" y="1273082"/>
            <a:ext cx="31696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Создано более 60 групп для взаимодействия различных структурных подразделений университета</a:t>
            </a:r>
          </a:p>
        </p:txBody>
      </p:sp>
      <p:pic>
        <p:nvPicPr>
          <p:cNvPr id="1038" name="Picture 14" descr="Открыт Telegram-канал @PortNews_ru">
            <a:extLst>
              <a:ext uri="{FF2B5EF4-FFF2-40B4-BE49-F238E27FC236}">
                <a16:creationId xmlns:a16="http://schemas.microsoft.com/office/drawing/2014/main" id="{1F034307-78F4-4D12-98C8-5DC830237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533" y="2426049"/>
            <a:ext cx="2397006" cy="179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iber - Поиск туров от надежных туроператоров, официальный сайт турфирмы  ТУРСФЕРА - турагентства во всех районах Санкт-Петербурга">
            <a:extLst>
              <a:ext uri="{FF2B5EF4-FFF2-40B4-BE49-F238E27FC236}">
                <a16:creationId xmlns:a16="http://schemas.microsoft.com/office/drawing/2014/main" id="{BBD12D9C-C2F8-4D3A-BC98-FEDFA4365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927" y="2568243"/>
            <a:ext cx="1545327" cy="154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WhatsApp">
            <a:extLst>
              <a:ext uri="{FF2B5EF4-FFF2-40B4-BE49-F238E27FC236}">
                <a16:creationId xmlns:a16="http://schemas.microsoft.com/office/drawing/2014/main" id="{904FA1AA-4CE3-49AD-A7C5-8442B79F9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311" y="4354408"/>
            <a:ext cx="1545326" cy="154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603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938" y="1183961"/>
            <a:ext cx="12190590" cy="527243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524000" y="65973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0" y="6457078"/>
            <a:ext cx="12192000" cy="4009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39557"/>
            <a:ext cx="12192000" cy="1668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29797" y="446671"/>
            <a:ext cx="11753152" cy="6257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Цифровая среда в научной и воспитательной деятельности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A98633E-49B3-4515-8869-7A0F46DECAD1}"/>
              </a:ext>
            </a:extLst>
          </p:cNvPr>
          <p:cNvSpPr/>
          <p:nvPr/>
        </p:nvSpPr>
        <p:spPr>
          <a:xfrm>
            <a:off x="1744577" y="1284815"/>
            <a:ext cx="4212275" cy="1484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Проведение международных научно-технических  конференций и круглых  столов в дистанционной форме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6D8301F-159B-49F8-834E-E3313B96BDE3}"/>
              </a:ext>
            </a:extLst>
          </p:cNvPr>
          <p:cNvSpPr/>
          <p:nvPr/>
        </p:nvSpPr>
        <p:spPr>
          <a:xfrm>
            <a:off x="7910889" y="1284815"/>
            <a:ext cx="3545283" cy="1484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Проведение международных фестивалей в онлайн-формате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C7B4485-F211-4B73-8E14-05ECEDFF4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377" y="2928293"/>
            <a:ext cx="4169956" cy="319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g">
            <a:extLst>
              <a:ext uri="{FF2B5EF4-FFF2-40B4-BE49-F238E27FC236}">
                <a16:creationId xmlns:a16="http://schemas.microsoft.com/office/drawing/2014/main" id="{34B56B0A-E946-4452-92B4-EDCFEDD07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28" y="2928293"/>
            <a:ext cx="2278271" cy="31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AD5462-E9AF-40F9-BC54-35E79051A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256" y="2928294"/>
            <a:ext cx="2345146" cy="3192388"/>
          </a:xfrm>
          <a:prstGeom prst="rect">
            <a:avLst/>
          </a:prstGeom>
        </p:spPr>
      </p:pic>
      <p:pic>
        <p:nvPicPr>
          <p:cNvPr id="2056" name="Picture 8" descr="img">
            <a:extLst>
              <a:ext uri="{FF2B5EF4-FFF2-40B4-BE49-F238E27FC236}">
                <a16:creationId xmlns:a16="http://schemas.microsoft.com/office/drawing/2014/main" id="{E7F044B1-E8FE-4F66-AEAE-6E27DFDF1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11" y="2928293"/>
            <a:ext cx="2266448" cy="31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30">
            <a:extLst>
              <a:ext uri="{FF2B5EF4-FFF2-40B4-BE49-F238E27FC236}">
                <a16:creationId xmlns:a16="http://schemas.microsoft.com/office/drawing/2014/main" id="{FFF7EB52-5396-44D5-A5C0-3070051FC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7548" y="6456363"/>
            <a:ext cx="473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/>
              <a:t>7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884773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938" y="1183961"/>
            <a:ext cx="12190590" cy="527243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524000" y="65973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0" y="6457078"/>
            <a:ext cx="12192000" cy="4009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39557"/>
            <a:ext cx="12192000" cy="1668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29797" y="446671"/>
            <a:ext cx="11753152" cy="6257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«Онлайн-обучение»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4E50B2F-7559-4B7A-809E-E913EC5BA9F7}"/>
              </a:ext>
            </a:extLst>
          </p:cNvPr>
          <p:cNvSpPr/>
          <p:nvPr/>
        </p:nvSpPr>
        <p:spPr>
          <a:xfrm>
            <a:off x="6506064" y="2192404"/>
            <a:ext cx="463205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необходима сильная мотивация у обучающегося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отсутствие «живого» общения преподаватель-обучающийся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недостаток практических знаний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трудности идентификации обучающихся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низкий контроль за самостоятельностью выполнения заданий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низкий уровень цифровой грамотности опытных преподавателей с большим стажем работы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68D8197-ADC9-4A37-AE49-D3520AD7463C}"/>
              </a:ext>
            </a:extLst>
          </p:cNvPr>
          <p:cNvSpPr/>
          <p:nvPr/>
        </p:nvSpPr>
        <p:spPr>
          <a:xfrm>
            <a:off x="819600" y="2192404"/>
            <a:ext cx="4632057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доступность образования в любое время и в любом месте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разнообразие инструментов передачи знаний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вариативность формы обучения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доступность учебных материалов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мобильность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361950" algn="just">
              <a:spcBef>
                <a:spcPts val="600"/>
              </a:spcBef>
              <a:spcAft>
                <a:spcPts val="60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46FFD38-E97B-463F-A511-7AD448F73769}"/>
              </a:ext>
            </a:extLst>
          </p:cNvPr>
          <p:cNvSpPr/>
          <p:nvPr/>
        </p:nvSpPr>
        <p:spPr>
          <a:xfrm>
            <a:off x="819599" y="1462854"/>
            <a:ext cx="4632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Преимущества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F11635F-8E55-4CDC-9655-47191E08AAA5}"/>
              </a:ext>
            </a:extLst>
          </p:cNvPr>
          <p:cNvSpPr/>
          <p:nvPr/>
        </p:nvSpPr>
        <p:spPr>
          <a:xfrm>
            <a:off x="6740346" y="1462854"/>
            <a:ext cx="4632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Недостатки</a:t>
            </a:r>
          </a:p>
        </p:txBody>
      </p:sp>
      <p:sp>
        <p:nvSpPr>
          <p:cNvPr id="17" name="TextBox 30">
            <a:extLst>
              <a:ext uri="{FF2B5EF4-FFF2-40B4-BE49-F238E27FC236}">
                <a16:creationId xmlns:a16="http://schemas.microsoft.com/office/drawing/2014/main" id="{D91EAE5F-B2F9-463A-BC07-50617A4F9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7548" y="6456363"/>
            <a:ext cx="473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/>
              <a:t>8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3479017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938" y="1183961"/>
            <a:ext cx="12190590" cy="527243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524000" y="659735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6381328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0" y="6457078"/>
            <a:ext cx="12192000" cy="4009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39557"/>
            <a:ext cx="12192000" cy="1668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29797" y="446671"/>
            <a:ext cx="11753152" cy="6257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Единая система баз данных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C62B1FC-D768-4A13-B3AE-44D23AD9A3AB}"/>
              </a:ext>
            </a:extLst>
          </p:cNvPr>
          <p:cNvSpPr/>
          <p:nvPr/>
        </p:nvSpPr>
        <p:spPr>
          <a:xfrm>
            <a:off x="1031195" y="2537749"/>
            <a:ext cx="2752725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Организационный отдел</a:t>
            </a:r>
          </a:p>
          <a:p>
            <a:pPr algn="ctr"/>
            <a:r>
              <a:rPr lang="ru-RU" dirty="0"/>
              <a:t>(учебные планы, нагрузка)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AFF059A-F39D-4191-8070-12637DF11DE2}"/>
              </a:ext>
            </a:extLst>
          </p:cNvPr>
          <p:cNvSpPr/>
          <p:nvPr/>
        </p:nvSpPr>
        <p:spPr>
          <a:xfrm>
            <a:off x="4730010" y="1272480"/>
            <a:ext cx="2752725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Приемная комиссия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2ADD532-B233-40D1-9100-1251FAB161CD}"/>
              </a:ext>
            </a:extLst>
          </p:cNvPr>
          <p:cNvSpPr/>
          <p:nvPr/>
        </p:nvSpPr>
        <p:spPr>
          <a:xfrm>
            <a:off x="4719637" y="2492354"/>
            <a:ext cx="2752725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Отдел кадров студентов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A1349233-26BB-440F-A713-D999FFD08093}"/>
              </a:ext>
            </a:extLst>
          </p:cNvPr>
          <p:cNvSpPr/>
          <p:nvPr/>
        </p:nvSpPr>
        <p:spPr>
          <a:xfrm>
            <a:off x="4730010" y="3888970"/>
            <a:ext cx="2752725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Отдел кадров сотрудников   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A0FB436-DE71-4277-B644-450AF033540D}"/>
              </a:ext>
            </a:extLst>
          </p:cNvPr>
          <p:cNvSpPr/>
          <p:nvPr/>
        </p:nvSpPr>
        <p:spPr>
          <a:xfrm>
            <a:off x="8408079" y="3888591"/>
            <a:ext cx="2752725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Деканаты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524D3753-4FAC-4B53-B5D0-B93A07252537}"/>
              </a:ext>
            </a:extLst>
          </p:cNvPr>
          <p:cNvSpPr/>
          <p:nvPr/>
        </p:nvSpPr>
        <p:spPr>
          <a:xfrm>
            <a:off x="8408079" y="5270791"/>
            <a:ext cx="2752725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Кафедры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BA58B286-07B8-4EC5-BD22-5F901DAE2F3E}"/>
              </a:ext>
            </a:extLst>
          </p:cNvPr>
          <p:cNvSpPr/>
          <p:nvPr/>
        </p:nvSpPr>
        <p:spPr>
          <a:xfrm>
            <a:off x="4730010" y="5270791"/>
            <a:ext cx="2752725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Библиотека</a:t>
            </a:r>
          </a:p>
        </p:txBody>
      </p:sp>
      <p:cxnSp>
        <p:nvCxnSpPr>
          <p:cNvPr id="4" name="Соединитель: уступ 3">
            <a:extLst>
              <a:ext uri="{FF2B5EF4-FFF2-40B4-BE49-F238E27FC236}">
                <a16:creationId xmlns:a16="http://schemas.microsoft.com/office/drawing/2014/main" id="{B929DB14-838C-4051-A50A-0D087525F99B}"/>
              </a:ext>
            </a:extLst>
          </p:cNvPr>
          <p:cNvCxnSpPr>
            <a:cxnSpLocks/>
            <a:stCxn id="2" idx="0"/>
            <a:endCxn id="9" idx="1"/>
          </p:cNvCxnSpPr>
          <p:nvPr/>
        </p:nvCxnSpPr>
        <p:spPr>
          <a:xfrm rot="5400000" flipH="1" flipV="1">
            <a:off x="3159987" y="967726"/>
            <a:ext cx="817594" cy="2322452"/>
          </a:xfrm>
          <a:prstGeom prst="bentConnector2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BB7B952F-D6C0-4ABE-8DC3-12D760F540E8}"/>
              </a:ext>
            </a:extLst>
          </p:cNvPr>
          <p:cNvSpPr/>
          <p:nvPr/>
        </p:nvSpPr>
        <p:spPr>
          <a:xfrm>
            <a:off x="8408079" y="2506391"/>
            <a:ext cx="2752725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Бухгалтерия</a:t>
            </a:r>
          </a:p>
        </p:txBody>
      </p:sp>
      <p:cxnSp>
        <p:nvCxnSpPr>
          <p:cNvPr id="44" name="Соединитель: уступ 43">
            <a:extLst>
              <a:ext uri="{FF2B5EF4-FFF2-40B4-BE49-F238E27FC236}">
                <a16:creationId xmlns:a16="http://schemas.microsoft.com/office/drawing/2014/main" id="{C511BE0E-72ED-4CF2-A0DE-AD1D17D04D60}"/>
              </a:ext>
            </a:extLst>
          </p:cNvPr>
          <p:cNvCxnSpPr>
            <a:cxnSpLocks/>
            <a:stCxn id="2" idx="2"/>
            <a:endCxn id="16" idx="0"/>
          </p:cNvCxnSpPr>
          <p:nvPr/>
        </p:nvCxnSpPr>
        <p:spPr>
          <a:xfrm rot="16200000" flipH="1">
            <a:off x="5868254" y="-27597"/>
            <a:ext cx="455492" cy="7376884"/>
          </a:xfrm>
          <a:prstGeom prst="bentConnector3">
            <a:avLst>
              <a:gd name="adj1" fmla="val 50000"/>
            </a:avLst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BF4C64A0-4F02-4D17-B726-3470DA452A3D}"/>
              </a:ext>
            </a:extLst>
          </p:cNvPr>
          <p:cNvSpPr/>
          <p:nvPr/>
        </p:nvSpPr>
        <p:spPr>
          <a:xfrm>
            <a:off x="1031194" y="3888591"/>
            <a:ext cx="2752725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Учебно-методический отдел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1C523D6E-1E3F-4CE7-8E9A-F00D9FA9AD8C}"/>
              </a:ext>
            </a:extLst>
          </p:cNvPr>
          <p:cNvSpPr/>
          <p:nvPr/>
        </p:nvSpPr>
        <p:spPr>
          <a:xfrm>
            <a:off x="1031193" y="5270791"/>
            <a:ext cx="2752725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Центр дистанционного обучения</a:t>
            </a: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E95EE127-8884-45CD-8C52-9B2361C1FD1B}"/>
              </a:ext>
            </a:extLst>
          </p:cNvPr>
          <p:cNvCxnSpPr>
            <a:cxnSpLocks/>
          </p:cNvCxnSpPr>
          <p:nvPr/>
        </p:nvCxnSpPr>
        <p:spPr>
          <a:xfrm flipV="1">
            <a:off x="7482735" y="2940028"/>
            <a:ext cx="925344" cy="14038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DEFEBB7E-DA6B-48F7-8B6B-B714D4A7C1E8}"/>
              </a:ext>
            </a:extLst>
          </p:cNvPr>
          <p:cNvCxnSpPr>
            <a:cxnSpLocks/>
          </p:cNvCxnSpPr>
          <p:nvPr/>
        </p:nvCxnSpPr>
        <p:spPr>
          <a:xfrm>
            <a:off x="9784441" y="4783941"/>
            <a:ext cx="0" cy="48685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E8582894-F2B5-4942-B750-131B9C1C0F4A}"/>
              </a:ext>
            </a:extLst>
          </p:cNvPr>
          <p:cNvCxnSpPr>
            <a:cxnSpLocks/>
          </p:cNvCxnSpPr>
          <p:nvPr/>
        </p:nvCxnSpPr>
        <p:spPr>
          <a:xfrm flipV="1">
            <a:off x="7472362" y="4315209"/>
            <a:ext cx="925344" cy="14038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2BCA3BDD-E9BF-4911-8D51-6861A0385A5A}"/>
              </a:ext>
            </a:extLst>
          </p:cNvPr>
          <p:cNvCxnSpPr>
            <a:cxnSpLocks/>
          </p:cNvCxnSpPr>
          <p:nvPr/>
        </p:nvCxnSpPr>
        <p:spPr>
          <a:xfrm flipV="1">
            <a:off x="7472362" y="5722313"/>
            <a:ext cx="925344" cy="14038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C282C022-6905-462A-B90A-63BA7CBCD573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9777182" y="3401741"/>
            <a:ext cx="7260" cy="48685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B7C81D34-5AC7-4FA3-B1DF-A2F97391056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6095999" y="2167830"/>
            <a:ext cx="1" cy="324524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: уступ 50">
            <a:extLst>
              <a:ext uri="{FF2B5EF4-FFF2-40B4-BE49-F238E27FC236}">
                <a16:creationId xmlns:a16="http://schemas.microsoft.com/office/drawing/2014/main" id="{B9660992-7CBF-441F-A506-38CACBAAED5F}"/>
              </a:ext>
            </a:extLst>
          </p:cNvPr>
          <p:cNvCxnSpPr>
            <a:cxnSpLocks/>
            <a:stCxn id="32" idx="2"/>
            <a:endCxn id="17" idx="0"/>
          </p:cNvCxnSpPr>
          <p:nvPr/>
        </p:nvCxnSpPr>
        <p:spPr>
          <a:xfrm rot="16200000" flipH="1">
            <a:off x="5852574" y="1338923"/>
            <a:ext cx="486850" cy="7376885"/>
          </a:xfrm>
          <a:prstGeom prst="bentConnector3">
            <a:avLst>
              <a:gd name="adj1" fmla="val 50000"/>
            </a:avLst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DFE549CC-5DDE-490D-A05A-1F580CA07326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3778732" y="5718466"/>
            <a:ext cx="951278" cy="1014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5D731E06-DB9A-481C-8F4C-BECC285FBEC2}"/>
              </a:ext>
            </a:extLst>
          </p:cNvPr>
          <p:cNvCxnSpPr>
            <a:cxnSpLocks/>
          </p:cNvCxnSpPr>
          <p:nvPr/>
        </p:nvCxnSpPr>
        <p:spPr>
          <a:xfrm>
            <a:off x="6092371" y="3660844"/>
            <a:ext cx="0" cy="227440"/>
          </a:xfrm>
          <a:prstGeom prst="straightConnector1">
            <a:avLst/>
          </a:prstGeom>
          <a:ln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30">
            <a:extLst>
              <a:ext uri="{FF2B5EF4-FFF2-40B4-BE49-F238E27FC236}">
                <a16:creationId xmlns:a16="http://schemas.microsoft.com/office/drawing/2014/main" id="{6AFCB366-2988-4737-A362-3438B71EA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7548" y="6456363"/>
            <a:ext cx="473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078596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5942</TotalTime>
  <Words>505</Words>
  <Application>Microsoft Office PowerPoint</Application>
  <PresentationFormat>Широкоэкранный</PresentationFormat>
  <Paragraphs>99</Paragraphs>
  <Slides>10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tempuser</dc:creator>
  <cp:lastModifiedBy>Татарко К.И.</cp:lastModifiedBy>
  <cp:revision>169</cp:revision>
  <cp:lastPrinted>2020-12-09T08:57:10Z</cp:lastPrinted>
  <dcterms:created xsi:type="dcterms:W3CDTF">2017-03-29T08:10:46Z</dcterms:created>
  <dcterms:modified xsi:type="dcterms:W3CDTF">2020-12-14T07:22:58Z</dcterms:modified>
</cp:coreProperties>
</file>