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  <p:sldMasterId id="2147483731" r:id="rId2"/>
    <p:sldMasterId id="2147483748" r:id="rId3"/>
  </p:sldMasterIdLst>
  <p:notesMasterIdLst>
    <p:notesMasterId r:id="rId27"/>
  </p:notesMasterIdLst>
  <p:sldIdLst>
    <p:sldId id="290" r:id="rId4"/>
    <p:sldId id="279" r:id="rId5"/>
    <p:sldId id="278" r:id="rId6"/>
    <p:sldId id="326" r:id="rId7"/>
    <p:sldId id="281" r:id="rId8"/>
    <p:sldId id="282" r:id="rId9"/>
    <p:sldId id="304" r:id="rId10"/>
    <p:sldId id="307" r:id="rId11"/>
    <p:sldId id="318" r:id="rId12"/>
    <p:sldId id="327" r:id="rId13"/>
    <p:sldId id="263" r:id="rId14"/>
    <p:sldId id="271" r:id="rId15"/>
    <p:sldId id="320" r:id="rId16"/>
    <p:sldId id="321" r:id="rId17"/>
    <p:sldId id="322" r:id="rId18"/>
    <p:sldId id="323" r:id="rId19"/>
    <p:sldId id="324" r:id="rId20"/>
    <p:sldId id="315" r:id="rId21"/>
    <p:sldId id="275" r:id="rId22"/>
    <p:sldId id="325" r:id="rId23"/>
    <p:sldId id="316" r:id="rId24"/>
    <p:sldId id="293" r:id="rId25"/>
    <p:sldId id="284" r:id="rId26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44" autoAdjust="0"/>
  </p:normalViewPr>
  <p:slideViewPr>
    <p:cSldViewPr>
      <p:cViewPr varScale="1">
        <p:scale>
          <a:sx n="65" d="100"/>
          <a:sy n="65" d="100"/>
        </p:scale>
        <p:origin x="-1296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88E135-35ED-47E3-8856-1E5F8ADF41AD}" type="doc">
      <dgm:prSet loTypeId="urn:microsoft.com/office/officeart/2005/8/layout/vList5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87C0867-8F78-4BD4-B135-ED225A24F5CC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>
          <a:solidFill>
            <a:srgbClr val="002060"/>
          </a:solidFill>
        </a:ln>
      </dgm:spPr>
      <dgm:t>
        <a:bodyPr/>
        <a:lstStyle/>
        <a:p>
          <a:pPr algn="ctr">
            <a:lnSpc>
              <a:spcPct val="80000"/>
            </a:lnSpc>
            <a:spcAft>
              <a:spcPts val="0"/>
            </a:spcAft>
          </a:pPr>
          <a:r>
            <a:rPr lang="ru-RU" sz="1600" b="1" dirty="0" smtClean="0">
              <a:solidFill>
                <a:schemeClr val="bg2"/>
              </a:solidFill>
              <a:latin typeface="Book Antiqua" pitchFamily="18" charset="0"/>
            </a:rPr>
            <a:t>на первой ступени  </a:t>
          </a:r>
        </a:p>
        <a:p>
          <a:pPr algn="ctr">
            <a:lnSpc>
              <a:spcPct val="80000"/>
            </a:lnSpc>
            <a:spcAft>
              <a:spcPts val="0"/>
            </a:spcAft>
          </a:pPr>
          <a:r>
            <a:rPr lang="ru-RU" sz="1600" b="1" dirty="0" smtClean="0">
              <a:solidFill>
                <a:schemeClr val="bg2"/>
              </a:solidFill>
              <a:latin typeface="Book Antiqua" pitchFamily="18" charset="0"/>
            </a:rPr>
            <a:t>(на 5 факультетах)</a:t>
          </a:r>
          <a:endParaRPr lang="ru-RU" sz="1600" dirty="0">
            <a:solidFill>
              <a:schemeClr val="bg2"/>
            </a:solidFill>
          </a:endParaRPr>
        </a:p>
      </dgm:t>
    </dgm:pt>
    <dgm:pt modelId="{272D5050-5F39-40E1-9194-9C0A064B47BC}" type="parTrans" cxnId="{9366E900-0768-483F-82D1-34F8B4AB25E4}">
      <dgm:prSet/>
      <dgm:spPr/>
      <dgm:t>
        <a:bodyPr/>
        <a:lstStyle/>
        <a:p>
          <a:endParaRPr lang="ru-RU"/>
        </a:p>
      </dgm:t>
    </dgm:pt>
    <dgm:pt modelId="{B44AA39F-A3A4-47DC-A5CE-4A609E3B1AE3}" type="sibTrans" cxnId="{9366E900-0768-483F-82D1-34F8B4AB25E4}">
      <dgm:prSet/>
      <dgm:spPr/>
      <dgm:t>
        <a:bodyPr/>
        <a:lstStyle/>
        <a:p>
          <a:endParaRPr lang="ru-RU"/>
        </a:p>
      </dgm:t>
    </dgm:pt>
    <dgm:pt modelId="{DD3ED4D7-33C7-42ED-B061-2690A22C30D1}">
      <dgm:prSet phldrT="[Текст]" custT="1"/>
      <dgm:spPr>
        <a:solidFill>
          <a:schemeClr val="accent4"/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pPr marL="0" indent="0" algn="l">
            <a:lnSpc>
              <a:spcPct val="75000"/>
            </a:lnSpc>
            <a:spcAft>
              <a:spcPts val="0"/>
            </a:spcAft>
          </a:pPr>
          <a:r>
            <a:rPr lang="ru-RU" sz="1400" b="1" baseline="0" dirty="0" smtClean="0">
              <a:latin typeface="Book Antiqua" pitchFamily="18" charset="0"/>
              <a:cs typeface="Times New Roman" pitchFamily="18" charset="0"/>
            </a:rPr>
            <a:t>Лечебном   </a:t>
          </a:r>
        </a:p>
        <a:p>
          <a:pPr marL="0" indent="0" algn="l">
            <a:lnSpc>
              <a:spcPct val="75000"/>
            </a:lnSpc>
            <a:spcAft>
              <a:spcPts val="0"/>
            </a:spcAft>
          </a:pPr>
          <a:r>
            <a:rPr lang="ru-RU" sz="1400" b="1" baseline="0" dirty="0" smtClean="0">
              <a:latin typeface="Book Antiqua" pitchFamily="18" charset="0"/>
              <a:cs typeface="Times New Roman" pitchFamily="18" charset="0"/>
            </a:rPr>
            <a:t>   Педиатрическом</a:t>
          </a:r>
        </a:p>
        <a:p>
          <a:pPr marL="0" indent="0" algn="l">
            <a:lnSpc>
              <a:spcPct val="75000"/>
            </a:lnSpc>
            <a:spcAft>
              <a:spcPts val="0"/>
            </a:spcAft>
          </a:pPr>
          <a:r>
            <a:rPr lang="ru-RU" sz="1400" b="1" baseline="0" dirty="0" smtClean="0">
              <a:latin typeface="Book Antiqua" pitchFamily="18" charset="0"/>
              <a:cs typeface="Times New Roman" pitchFamily="18" charset="0"/>
            </a:rPr>
            <a:t>   Медико-психологическом</a:t>
          </a:r>
        </a:p>
        <a:p>
          <a:pPr marL="0" indent="0" algn="l">
            <a:lnSpc>
              <a:spcPct val="75000"/>
            </a:lnSpc>
            <a:spcAft>
              <a:spcPts val="0"/>
            </a:spcAft>
          </a:pPr>
          <a:r>
            <a:rPr lang="ru-RU" sz="1400" b="1" baseline="0" dirty="0" smtClean="0">
              <a:latin typeface="Book Antiqua" pitchFamily="18" charset="0"/>
              <a:cs typeface="Times New Roman" pitchFamily="18" charset="0"/>
            </a:rPr>
            <a:t>   Медико-диагностическом</a:t>
          </a:r>
        </a:p>
        <a:p>
          <a:pPr marL="0" indent="0" algn="l">
            <a:lnSpc>
              <a:spcPct val="75000"/>
            </a:lnSpc>
            <a:spcAft>
              <a:spcPts val="0"/>
            </a:spcAft>
          </a:pPr>
          <a:r>
            <a:rPr lang="ru-RU" sz="1400" b="1" baseline="0" dirty="0" smtClean="0">
              <a:latin typeface="Book Antiqua" pitchFamily="18" charset="0"/>
              <a:cs typeface="Times New Roman" pitchFamily="18" charset="0"/>
            </a:rPr>
            <a:t>   Иностранных учащихся</a:t>
          </a:r>
          <a:endParaRPr lang="ru-RU" sz="1400" baseline="0" dirty="0"/>
        </a:p>
      </dgm:t>
    </dgm:pt>
    <dgm:pt modelId="{FC8036DC-E61B-4947-9A0F-5D23CE30E3DD}" type="parTrans" cxnId="{960A003E-5053-4543-BF11-99235CA8C8CF}">
      <dgm:prSet/>
      <dgm:spPr/>
      <dgm:t>
        <a:bodyPr/>
        <a:lstStyle/>
        <a:p>
          <a:endParaRPr lang="ru-RU"/>
        </a:p>
      </dgm:t>
    </dgm:pt>
    <dgm:pt modelId="{DCE92FBD-995E-4197-8A78-84E66149B639}" type="sibTrans" cxnId="{960A003E-5053-4543-BF11-99235CA8C8CF}">
      <dgm:prSet/>
      <dgm:spPr/>
      <dgm:t>
        <a:bodyPr/>
        <a:lstStyle/>
        <a:p>
          <a:endParaRPr lang="ru-RU"/>
        </a:p>
      </dgm:t>
    </dgm:pt>
    <dgm:pt modelId="{BFA5A7E5-FA9E-409E-B507-6F31CA906047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>
          <a:solidFill>
            <a:srgbClr val="002060"/>
          </a:solidFill>
        </a:ln>
      </dgm:spPr>
      <dgm:t>
        <a:bodyPr/>
        <a:lstStyle/>
        <a:p>
          <a:pPr algn="ctr">
            <a:lnSpc>
              <a:spcPct val="80000"/>
            </a:lnSpc>
            <a:spcAft>
              <a:spcPts val="0"/>
            </a:spcAft>
          </a:pPr>
          <a:r>
            <a:rPr lang="ru-RU" sz="1600" b="1" dirty="0" smtClean="0">
              <a:solidFill>
                <a:schemeClr val="bg2"/>
              </a:solidFill>
              <a:latin typeface="Book Antiqua" pitchFamily="18" charset="0"/>
            </a:rPr>
            <a:t>на второй ступени (магистратура) </a:t>
          </a:r>
          <a:endParaRPr lang="ru-RU" sz="1600" dirty="0">
            <a:solidFill>
              <a:schemeClr val="bg2"/>
            </a:solidFill>
          </a:endParaRPr>
        </a:p>
      </dgm:t>
    </dgm:pt>
    <dgm:pt modelId="{0D665430-ED9C-4F28-B435-BB025F0539F6}" type="parTrans" cxnId="{D7F11B0D-1B64-4692-BA95-402E6C6CEC20}">
      <dgm:prSet/>
      <dgm:spPr/>
      <dgm:t>
        <a:bodyPr/>
        <a:lstStyle/>
        <a:p>
          <a:endParaRPr lang="ru-RU"/>
        </a:p>
      </dgm:t>
    </dgm:pt>
    <dgm:pt modelId="{0C9E5DA2-EEB1-4D1C-9E2E-424F5C7C7DF7}" type="sibTrans" cxnId="{D7F11B0D-1B64-4692-BA95-402E6C6CEC20}">
      <dgm:prSet/>
      <dgm:spPr/>
      <dgm:t>
        <a:bodyPr/>
        <a:lstStyle/>
        <a:p>
          <a:endParaRPr lang="ru-RU"/>
        </a:p>
      </dgm:t>
    </dgm:pt>
    <dgm:pt modelId="{E9FFB4C8-B688-4979-801C-57DFE4636077}">
      <dgm:prSet phldrT="[Текст]" custT="1"/>
      <dgm:spPr>
        <a:solidFill>
          <a:schemeClr val="accent4"/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pPr algn="l"/>
          <a:r>
            <a:rPr lang="ru-RU" sz="1400" b="1" dirty="0" smtClean="0">
              <a:latin typeface="Book Antiqua" pitchFamily="18" charset="0"/>
            </a:rPr>
            <a:t>по</a:t>
          </a:r>
          <a:r>
            <a:rPr lang="ru-RU" sz="1400" b="1" dirty="0" smtClean="0">
              <a:solidFill>
                <a:srgbClr val="CF1356"/>
              </a:solidFill>
              <a:latin typeface="Book Antiqua" pitchFamily="18" charset="0"/>
            </a:rPr>
            <a:t> </a:t>
          </a:r>
          <a:r>
            <a:rPr lang="ru-RU" sz="1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5</a:t>
          </a:r>
          <a:r>
            <a:rPr lang="ru-RU" sz="1400" b="1" dirty="0" smtClean="0">
              <a:latin typeface="Book Antiqua" pitchFamily="18" charset="0"/>
            </a:rPr>
            <a:t> специальностям</a:t>
          </a:r>
          <a:endParaRPr lang="ru-RU" sz="1400" dirty="0"/>
        </a:p>
      </dgm:t>
    </dgm:pt>
    <dgm:pt modelId="{DB23F246-1E9F-4AA9-88F1-8B47E0EFA35C}" type="parTrans" cxnId="{E85FB461-FDB9-4582-8B35-ED33726107EE}">
      <dgm:prSet/>
      <dgm:spPr/>
      <dgm:t>
        <a:bodyPr/>
        <a:lstStyle/>
        <a:p>
          <a:endParaRPr lang="ru-RU"/>
        </a:p>
      </dgm:t>
    </dgm:pt>
    <dgm:pt modelId="{7CF3B236-3E53-43E2-B134-9D110F0C65A8}" type="sibTrans" cxnId="{E85FB461-FDB9-4582-8B35-ED33726107EE}">
      <dgm:prSet/>
      <dgm:spPr/>
      <dgm:t>
        <a:bodyPr/>
        <a:lstStyle/>
        <a:p>
          <a:endParaRPr lang="ru-RU"/>
        </a:p>
      </dgm:t>
    </dgm:pt>
    <dgm:pt modelId="{C16C9548-490C-4BD5-9ED8-26D8FC706C6D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>
          <a:solidFill>
            <a:srgbClr val="002060"/>
          </a:solidFill>
        </a:ln>
      </dgm:spPr>
      <dgm:t>
        <a:bodyPr/>
        <a:lstStyle/>
        <a:p>
          <a:pPr algn="ctr"/>
          <a:r>
            <a:rPr lang="ru-RU" sz="1600" b="1" dirty="0" smtClean="0">
              <a:solidFill>
                <a:schemeClr val="bg2"/>
              </a:solidFill>
              <a:latin typeface="Book Antiqua" pitchFamily="18" charset="0"/>
            </a:rPr>
            <a:t>в аспирантуре и докторантуре</a:t>
          </a:r>
          <a:endParaRPr lang="ru-RU" sz="1600" dirty="0">
            <a:solidFill>
              <a:schemeClr val="bg2"/>
            </a:solidFill>
          </a:endParaRPr>
        </a:p>
      </dgm:t>
    </dgm:pt>
    <dgm:pt modelId="{6ECA62EC-B325-4701-936F-175DADD8EFCB}" type="parTrans" cxnId="{07CF0410-54D6-405D-AF9D-7592E6EAF19C}">
      <dgm:prSet/>
      <dgm:spPr/>
      <dgm:t>
        <a:bodyPr/>
        <a:lstStyle/>
        <a:p>
          <a:endParaRPr lang="ru-RU"/>
        </a:p>
      </dgm:t>
    </dgm:pt>
    <dgm:pt modelId="{F41EDA49-B713-4A2A-92BA-D19D01CB2952}" type="sibTrans" cxnId="{07CF0410-54D6-405D-AF9D-7592E6EAF19C}">
      <dgm:prSet/>
      <dgm:spPr/>
      <dgm:t>
        <a:bodyPr/>
        <a:lstStyle/>
        <a:p>
          <a:endParaRPr lang="ru-RU"/>
        </a:p>
      </dgm:t>
    </dgm:pt>
    <dgm:pt modelId="{941AB0CA-7BF8-4439-985A-B20FFA6E40D7}">
      <dgm:prSet phldrT="[Текст]" custT="1"/>
      <dgm:spPr>
        <a:solidFill>
          <a:schemeClr val="accent4"/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solidFill>
                <a:schemeClr val="bg2"/>
              </a:solidFill>
              <a:latin typeface="Book Antiqua" pitchFamily="18" charset="0"/>
            </a:rPr>
            <a:t>по </a:t>
          </a:r>
          <a:r>
            <a:rPr lang="ru-RU" sz="1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33 </a:t>
          </a:r>
          <a:r>
            <a:rPr lang="ru-RU" sz="1400" b="1" dirty="0" smtClean="0">
              <a:latin typeface="Book Antiqua" pitchFamily="18" charset="0"/>
            </a:rPr>
            <a:t>специальностям в аспирантуре</a:t>
          </a:r>
          <a:endParaRPr lang="ru-RU" sz="2100" dirty="0"/>
        </a:p>
      </dgm:t>
    </dgm:pt>
    <dgm:pt modelId="{58C9F1FC-A264-4ECE-BC9E-C7CC63D39EA5}" type="parTrans" cxnId="{11BBC68C-E67C-42DD-9840-C00ABA401FAC}">
      <dgm:prSet/>
      <dgm:spPr/>
      <dgm:t>
        <a:bodyPr/>
        <a:lstStyle/>
        <a:p>
          <a:endParaRPr lang="ru-RU"/>
        </a:p>
      </dgm:t>
    </dgm:pt>
    <dgm:pt modelId="{B0DB7F92-1DB5-4C3E-B51A-FF3A9250CFC8}" type="sibTrans" cxnId="{11BBC68C-E67C-42DD-9840-C00ABA401FAC}">
      <dgm:prSet/>
      <dgm:spPr/>
      <dgm:t>
        <a:bodyPr/>
        <a:lstStyle/>
        <a:p>
          <a:endParaRPr lang="ru-RU"/>
        </a:p>
      </dgm:t>
    </dgm:pt>
    <dgm:pt modelId="{4D01DEB7-47B0-41AC-B94D-7F52261719BF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>
          <a:solidFill>
            <a:srgbClr val="002060"/>
          </a:solidFill>
        </a:ln>
      </dgm:spPr>
      <dgm:t>
        <a:bodyPr/>
        <a:lstStyle/>
        <a:p>
          <a:pPr algn="ctr"/>
          <a:r>
            <a:rPr lang="ru-RU" sz="1600" b="1" dirty="0" smtClean="0">
              <a:solidFill>
                <a:schemeClr val="bg2"/>
              </a:solidFill>
              <a:latin typeface="Book Antiqua" pitchFamily="18" charset="0"/>
            </a:rPr>
            <a:t>в клинической ординатуре</a:t>
          </a:r>
          <a:endParaRPr lang="ru-RU" sz="1600" dirty="0">
            <a:solidFill>
              <a:schemeClr val="bg2"/>
            </a:solidFill>
          </a:endParaRPr>
        </a:p>
      </dgm:t>
    </dgm:pt>
    <dgm:pt modelId="{A511F23A-643B-4442-923F-8E18CB596E1B}" type="parTrans" cxnId="{DF23E116-59BA-4A70-AB40-5F88CB4D573C}">
      <dgm:prSet/>
      <dgm:spPr/>
      <dgm:t>
        <a:bodyPr/>
        <a:lstStyle/>
        <a:p>
          <a:endParaRPr lang="ru-RU"/>
        </a:p>
      </dgm:t>
    </dgm:pt>
    <dgm:pt modelId="{A03BCBD8-4466-448B-B17E-DD1440561AA9}" type="sibTrans" cxnId="{DF23E116-59BA-4A70-AB40-5F88CB4D573C}">
      <dgm:prSet/>
      <dgm:spPr/>
      <dgm:t>
        <a:bodyPr/>
        <a:lstStyle/>
        <a:p>
          <a:endParaRPr lang="ru-RU"/>
        </a:p>
      </dgm:t>
    </dgm:pt>
    <dgm:pt modelId="{3C71D9AA-4550-4DB3-9A8C-A5B2D9744EF9}">
      <dgm:prSet custT="1"/>
      <dgm:spPr>
        <a:solidFill>
          <a:schemeClr val="accent4"/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ru-RU" sz="1400" b="1" dirty="0" smtClean="0">
              <a:latin typeface="Book Antiqua" pitchFamily="18" charset="0"/>
            </a:rPr>
            <a:t>по </a:t>
          </a:r>
          <a:r>
            <a:rPr lang="ru-RU" sz="1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31</a:t>
          </a:r>
          <a:r>
            <a:rPr lang="ru-RU" sz="1400" b="1" dirty="0" smtClean="0">
              <a:latin typeface="Book Antiqua" pitchFamily="18" charset="0"/>
            </a:rPr>
            <a:t> специальностям</a:t>
          </a:r>
          <a:endParaRPr lang="ru-RU" sz="2000" dirty="0"/>
        </a:p>
      </dgm:t>
    </dgm:pt>
    <dgm:pt modelId="{FEEDC68B-3127-47F3-BB47-1C3544F0AC93}" type="parTrans" cxnId="{ED68406B-ABC8-46EB-8F74-12B2D7BD3B69}">
      <dgm:prSet/>
      <dgm:spPr/>
      <dgm:t>
        <a:bodyPr/>
        <a:lstStyle/>
        <a:p>
          <a:endParaRPr lang="ru-RU"/>
        </a:p>
      </dgm:t>
    </dgm:pt>
    <dgm:pt modelId="{5B8955FD-D5B9-408F-B946-014C70A61A36}" type="sibTrans" cxnId="{ED68406B-ABC8-46EB-8F74-12B2D7BD3B69}">
      <dgm:prSet/>
      <dgm:spPr/>
      <dgm:t>
        <a:bodyPr/>
        <a:lstStyle/>
        <a:p>
          <a:endParaRPr lang="ru-RU"/>
        </a:p>
      </dgm:t>
    </dgm:pt>
    <dgm:pt modelId="{7A87945B-0D92-42C1-903C-09712D662470}">
      <dgm:prSet phldrT="[Текст]" custT="1"/>
      <dgm:spPr>
        <a:solidFill>
          <a:schemeClr val="accent4"/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latin typeface="Book Antiqua" panose="02040602050305030304" pitchFamily="18" charset="0"/>
            </a:rPr>
            <a:t>по </a:t>
          </a:r>
          <a:r>
            <a:rPr lang="ru-RU" sz="1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13 </a:t>
          </a:r>
          <a:r>
            <a:rPr lang="ru-RU" sz="1400" b="1" dirty="0" smtClean="0">
              <a:latin typeface="Book Antiqua" panose="02040602050305030304" pitchFamily="18" charset="0"/>
            </a:rPr>
            <a:t>специальностям в докторантуре</a:t>
          </a:r>
          <a:endParaRPr lang="ru-RU" sz="1400" b="1" dirty="0">
            <a:latin typeface="Book Antiqua" panose="02040602050305030304" pitchFamily="18" charset="0"/>
          </a:endParaRPr>
        </a:p>
      </dgm:t>
    </dgm:pt>
    <dgm:pt modelId="{A3320ABC-6921-4B87-8391-14ED535A5AD5}" type="parTrans" cxnId="{C80050BD-91DC-4E4B-8BE6-2E298C7417F8}">
      <dgm:prSet/>
      <dgm:spPr/>
      <dgm:t>
        <a:bodyPr/>
        <a:lstStyle/>
        <a:p>
          <a:endParaRPr lang="ru-RU"/>
        </a:p>
      </dgm:t>
    </dgm:pt>
    <dgm:pt modelId="{7A1CBFF9-4F6C-4580-BDBC-72D6492C33F8}" type="sibTrans" cxnId="{C80050BD-91DC-4E4B-8BE6-2E298C7417F8}">
      <dgm:prSet/>
      <dgm:spPr/>
      <dgm:t>
        <a:bodyPr/>
        <a:lstStyle/>
        <a:p>
          <a:endParaRPr lang="ru-RU"/>
        </a:p>
      </dgm:t>
    </dgm:pt>
    <dgm:pt modelId="{16187A29-0126-4D5D-BB2A-094AC8DA2D69}" type="pres">
      <dgm:prSet presAssocID="{6488E135-35ED-47E3-8856-1E5F8ADF41A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5CB678A-6C20-4159-A824-6EA03ADD1F01}" type="pres">
      <dgm:prSet presAssocID="{887C0867-8F78-4BD4-B135-ED225A24F5CC}" presName="linNode" presStyleCnt="0"/>
      <dgm:spPr/>
      <dgm:t>
        <a:bodyPr/>
        <a:lstStyle/>
        <a:p>
          <a:endParaRPr lang="ru-RU"/>
        </a:p>
      </dgm:t>
    </dgm:pt>
    <dgm:pt modelId="{1437172B-7677-4052-9813-70AEC784CDF0}" type="pres">
      <dgm:prSet presAssocID="{887C0867-8F78-4BD4-B135-ED225A24F5CC}" presName="parentText" presStyleLbl="node1" presStyleIdx="0" presStyleCnt="4" custScaleX="101883" custScaleY="77117" custLinFactNeighborX="98" custLinFactNeighborY="849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824FDC-CDEB-49ED-B57E-8A0E901B4D49}" type="pres">
      <dgm:prSet presAssocID="{887C0867-8F78-4BD4-B135-ED225A24F5CC}" presName="descendantText" presStyleLbl="alignAccFollowNode1" presStyleIdx="0" presStyleCnt="4" custScaleX="104374" custLinFactNeighborX="33" custLinFactNeighborY="127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C7F4D6-306A-491C-A853-8F91A07D2687}" type="pres">
      <dgm:prSet presAssocID="{B44AA39F-A3A4-47DC-A5CE-4A609E3B1AE3}" presName="sp" presStyleCnt="0"/>
      <dgm:spPr/>
      <dgm:t>
        <a:bodyPr/>
        <a:lstStyle/>
        <a:p>
          <a:endParaRPr lang="ru-RU"/>
        </a:p>
      </dgm:t>
    </dgm:pt>
    <dgm:pt modelId="{22CAA3AF-DB0C-4C55-8349-F8106ADDC266}" type="pres">
      <dgm:prSet presAssocID="{BFA5A7E5-FA9E-409E-B507-6F31CA906047}" presName="linNode" presStyleCnt="0"/>
      <dgm:spPr/>
      <dgm:t>
        <a:bodyPr/>
        <a:lstStyle/>
        <a:p>
          <a:endParaRPr lang="ru-RU"/>
        </a:p>
      </dgm:t>
    </dgm:pt>
    <dgm:pt modelId="{7049F736-F187-4AEF-AE3F-2A1779B51067}" type="pres">
      <dgm:prSet presAssocID="{BFA5A7E5-FA9E-409E-B507-6F31CA906047}" presName="parentText" presStyleLbl="node1" presStyleIdx="1" presStyleCnt="4" custScaleY="66879" custLinFactNeighborY="375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355286-3C5B-46BC-B0C5-53CC90AED121}" type="pres">
      <dgm:prSet presAssocID="{BFA5A7E5-FA9E-409E-B507-6F31CA906047}" presName="descendantText" presStyleLbl="alignAccFollowNode1" presStyleIdx="1" presStyleCnt="4" custScaleY="70677" custLinFactNeighborY="61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60F43E-3C90-4294-B062-68C51DFCAFEE}" type="pres">
      <dgm:prSet presAssocID="{0C9E5DA2-EEB1-4D1C-9E2E-424F5C7C7DF7}" presName="sp" presStyleCnt="0"/>
      <dgm:spPr/>
      <dgm:t>
        <a:bodyPr/>
        <a:lstStyle/>
        <a:p>
          <a:endParaRPr lang="ru-RU"/>
        </a:p>
      </dgm:t>
    </dgm:pt>
    <dgm:pt modelId="{63F9A8D9-ACFA-42F7-A88C-2B15BA5815B3}" type="pres">
      <dgm:prSet presAssocID="{4D01DEB7-47B0-41AC-B94D-7F52261719BF}" presName="linNode" presStyleCnt="0"/>
      <dgm:spPr/>
      <dgm:t>
        <a:bodyPr/>
        <a:lstStyle/>
        <a:p>
          <a:endParaRPr lang="ru-RU"/>
        </a:p>
      </dgm:t>
    </dgm:pt>
    <dgm:pt modelId="{BEE060AA-A36B-4341-9B86-2F1D32F919A3}" type="pres">
      <dgm:prSet presAssocID="{4D01DEB7-47B0-41AC-B94D-7F52261719BF}" presName="parentText" presStyleLbl="node1" presStyleIdx="2" presStyleCnt="4" custScaleY="65499" custLinFactNeighborY="90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ECCFFA-3F8E-4095-BD09-A2650CF1F782}" type="pres">
      <dgm:prSet presAssocID="{4D01DEB7-47B0-41AC-B94D-7F52261719BF}" presName="descendantText" presStyleLbl="alignAccFollowNode1" presStyleIdx="2" presStyleCnt="4" custScaleY="75052" custLinFactNeighborX="1721" custLinFactNeighborY="16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2D6867-8396-43A9-A044-C4AEBCC91D4D}" type="pres">
      <dgm:prSet presAssocID="{A03BCBD8-4466-448B-B17E-DD1440561AA9}" presName="sp" presStyleCnt="0"/>
      <dgm:spPr/>
      <dgm:t>
        <a:bodyPr/>
        <a:lstStyle/>
        <a:p>
          <a:endParaRPr lang="ru-RU"/>
        </a:p>
      </dgm:t>
    </dgm:pt>
    <dgm:pt modelId="{D0EACC1E-5DA1-44D6-88DC-98E3BA23B722}" type="pres">
      <dgm:prSet presAssocID="{C16C9548-490C-4BD5-9ED8-26D8FC706C6D}" presName="linNode" presStyleCnt="0"/>
      <dgm:spPr/>
      <dgm:t>
        <a:bodyPr/>
        <a:lstStyle/>
        <a:p>
          <a:endParaRPr lang="ru-RU"/>
        </a:p>
      </dgm:t>
    </dgm:pt>
    <dgm:pt modelId="{02278DF3-1104-4B05-B637-419559B7AE42}" type="pres">
      <dgm:prSet presAssocID="{C16C9548-490C-4BD5-9ED8-26D8FC706C6D}" presName="parentText" presStyleLbl="node1" presStyleIdx="3" presStyleCnt="4" custScaleY="61335" custLinFactNeighborY="-273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DEBB0-79BA-4137-94D7-8D8F012B36E8}" type="pres">
      <dgm:prSet presAssocID="{C16C9548-490C-4BD5-9ED8-26D8FC706C6D}" presName="descendantText" presStyleLbl="alignAccFollowNode1" presStyleIdx="3" presStyleCnt="4" custScaleY="72165" custLinFactNeighborX="-2609" custLinFactNeighborY="-14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47ACF28-83B5-4A6F-9156-915A70B9D04D}" type="presOf" srcId="{DD3ED4D7-33C7-42ED-B061-2690A22C30D1}" destId="{F4824FDC-CDEB-49ED-B57E-8A0E901B4D49}" srcOrd="0" destOrd="0" presId="urn:microsoft.com/office/officeart/2005/8/layout/vList5"/>
    <dgm:cxn modelId="{ED68406B-ABC8-46EB-8F74-12B2D7BD3B69}" srcId="{4D01DEB7-47B0-41AC-B94D-7F52261719BF}" destId="{3C71D9AA-4550-4DB3-9A8C-A5B2D9744EF9}" srcOrd="0" destOrd="0" parTransId="{FEEDC68B-3127-47F3-BB47-1C3544F0AC93}" sibTransId="{5B8955FD-D5B9-408F-B946-014C70A61A36}"/>
    <dgm:cxn modelId="{07CF0410-54D6-405D-AF9D-7592E6EAF19C}" srcId="{6488E135-35ED-47E3-8856-1E5F8ADF41AD}" destId="{C16C9548-490C-4BD5-9ED8-26D8FC706C6D}" srcOrd="3" destOrd="0" parTransId="{6ECA62EC-B325-4701-936F-175DADD8EFCB}" sibTransId="{F41EDA49-B713-4A2A-92BA-D19D01CB2952}"/>
    <dgm:cxn modelId="{74E5AB93-49C1-4B4A-BCCF-069AD553B5F8}" type="presOf" srcId="{941AB0CA-7BF8-4439-985A-B20FFA6E40D7}" destId="{2FFDEBB0-79BA-4137-94D7-8D8F012B36E8}" srcOrd="0" destOrd="0" presId="urn:microsoft.com/office/officeart/2005/8/layout/vList5"/>
    <dgm:cxn modelId="{3615BAD4-54E6-4CE5-BA10-F080E38EAB28}" type="presOf" srcId="{6488E135-35ED-47E3-8856-1E5F8ADF41AD}" destId="{16187A29-0126-4D5D-BB2A-094AC8DA2D69}" srcOrd="0" destOrd="0" presId="urn:microsoft.com/office/officeart/2005/8/layout/vList5"/>
    <dgm:cxn modelId="{11BBC68C-E67C-42DD-9840-C00ABA401FAC}" srcId="{C16C9548-490C-4BD5-9ED8-26D8FC706C6D}" destId="{941AB0CA-7BF8-4439-985A-B20FFA6E40D7}" srcOrd="0" destOrd="0" parTransId="{58C9F1FC-A264-4ECE-BC9E-C7CC63D39EA5}" sibTransId="{B0DB7F92-1DB5-4C3E-B51A-FF3A9250CFC8}"/>
    <dgm:cxn modelId="{F646772F-22D6-42C5-9897-0326886793B3}" type="presOf" srcId="{BFA5A7E5-FA9E-409E-B507-6F31CA906047}" destId="{7049F736-F187-4AEF-AE3F-2A1779B51067}" srcOrd="0" destOrd="0" presId="urn:microsoft.com/office/officeart/2005/8/layout/vList5"/>
    <dgm:cxn modelId="{9366E900-0768-483F-82D1-34F8B4AB25E4}" srcId="{6488E135-35ED-47E3-8856-1E5F8ADF41AD}" destId="{887C0867-8F78-4BD4-B135-ED225A24F5CC}" srcOrd="0" destOrd="0" parTransId="{272D5050-5F39-40E1-9194-9C0A064B47BC}" sibTransId="{B44AA39F-A3A4-47DC-A5CE-4A609E3B1AE3}"/>
    <dgm:cxn modelId="{AA34FA23-BB53-45C1-9C69-3A28350BE4ED}" type="presOf" srcId="{E9FFB4C8-B688-4979-801C-57DFE4636077}" destId="{2A355286-3C5B-46BC-B0C5-53CC90AED121}" srcOrd="0" destOrd="0" presId="urn:microsoft.com/office/officeart/2005/8/layout/vList5"/>
    <dgm:cxn modelId="{F9E5AF6E-A997-4960-9965-2EB843623425}" type="presOf" srcId="{887C0867-8F78-4BD4-B135-ED225A24F5CC}" destId="{1437172B-7677-4052-9813-70AEC784CDF0}" srcOrd="0" destOrd="0" presId="urn:microsoft.com/office/officeart/2005/8/layout/vList5"/>
    <dgm:cxn modelId="{960A003E-5053-4543-BF11-99235CA8C8CF}" srcId="{887C0867-8F78-4BD4-B135-ED225A24F5CC}" destId="{DD3ED4D7-33C7-42ED-B061-2690A22C30D1}" srcOrd="0" destOrd="0" parTransId="{FC8036DC-E61B-4947-9A0F-5D23CE30E3DD}" sibTransId="{DCE92FBD-995E-4197-8A78-84E66149B639}"/>
    <dgm:cxn modelId="{D7F11B0D-1B64-4692-BA95-402E6C6CEC20}" srcId="{6488E135-35ED-47E3-8856-1E5F8ADF41AD}" destId="{BFA5A7E5-FA9E-409E-B507-6F31CA906047}" srcOrd="1" destOrd="0" parTransId="{0D665430-ED9C-4F28-B435-BB025F0539F6}" sibTransId="{0C9E5DA2-EEB1-4D1C-9E2E-424F5C7C7DF7}"/>
    <dgm:cxn modelId="{C80050BD-91DC-4E4B-8BE6-2E298C7417F8}" srcId="{C16C9548-490C-4BD5-9ED8-26D8FC706C6D}" destId="{7A87945B-0D92-42C1-903C-09712D662470}" srcOrd="1" destOrd="0" parTransId="{A3320ABC-6921-4B87-8391-14ED535A5AD5}" sibTransId="{7A1CBFF9-4F6C-4580-BDBC-72D6492C33F8}"/>
    <dgm:cxn modelId="{3FE9F4D1-A2AF-414B-B758-BD7145DEEC7F}" type="presOf" srcId="{4D01DEB7-47B0-41AC-B94D-7F52261719BF}" destId="{BEE060AA-A36B-4341-9B86-2F1D32F919A3}" srcOrd="0" destOrd="0" presId="urn:microsoft.com/office/officeart/2005/8/layout/vList5"/>
    <dgm:cxn modelId="{B4FF7DB0-789E-41E9-9AC5-E396118708D0}" type="presOf" srcId="{7A87945B-0D92-42C1-903C-09712D662470}" destId="{2FFDEBB0-79BA-4137-94D7-8D8F012B36E8}" srcOrd="0" destOrd="1" presId="urn:microsoft.com/office/officeart/2005/8/layout/vList5"/>
    <dgm:cxn modelId="{5C2E7B85-C6F9-4D76-9F51-6F2DDFAB31D5}" type="presOf" srcId="{3C71D9AA-4550-4DB3-9A8C-A5B2D9744EF9}" destId="{34ECCFFA-3F8E-4095-BD09-A2650CF1F782}" srcOrd="0" destOrd="0" presId="urn:microsoft.com/office/officeart/2005/8/layout/vList5"/>
    <dgm:cxn modelId="{E85FB461-FDB9-4582-8B35-ED33726107EE}" srcId="{BFA5A7E5-FA9E-409E-B507-6F31CA906047}" destId="{E9FFB4C8-B688-4979-801C-57DFE4636077}" srcOrd="0" destOrd="0" parTransId="{DB23F246-1E9F-4AA9-88F1-8B47E0EFA35C}" sibTransId="{7CF3B236-3E53-43E2-B134-9D110F0C65A8}"/>
    <dgm:cxn modelId="{85138D8C-DCAE-4767-A245-957F1460B7B2}" type="presOf" srcId="{C16C9548-490C-4BD5-9ED8-26D8FC706C6D}" destId="{02278DF3-1104-4B05-B637-419559B7AE42}" srcOrd="0" destOrd="0" presId="urn:microsoft.com/office/officeart/2005/8/layout/vList5"/>
    <dgm:cxn modelId="{DF23E116-59BA-4A70-AB40-5F88CB4D573C}" srcId="{6488E135-35ED-47E3-8856-1E5F8ADF41AD}" destId="{4D01DEB7-47B0-41AC-B94D-7F52261719BF}" srcOrd="2" destOrd="0" parTransId="{A511F23A-643B-4442-923F-8E18CB596E1B}" sibTransId="{A03BCBD8-4466-448B-B17E-DD1440561AA9}"/>
    <dgm:cxn modelId="{4D880B0C-F8CA-4314-8B5D-37EFA36C7C1B}" type="presParOf" srcId="{16187A29-0126-4D5D-BB2A-094AC8DA2D69}" destId="{25CB678A-6C20-4159-A824-6EA03ADD1F01}" srcOrd="0" destOrd="0" presId="urn:microsoft.com/office/officeart/2005/8/layout/vList5"/>
    <dgm:cxn modelId="{3E56F4B7-CF89-4F88-8969-6C83C2CDE000}" type="presParOf" srcId="{25CB678A-6C20-4159-A824-6EA03ADD1F01}" destId="{1437172B-7677-4052-9813-70AEC784CDF0}" srcOrd="0" destOrd="0" presId="urn:microsoft.com/office/officeart/2005/8/layout/vList5"/>
    <dgm:cxn modelId="{8C778E60-FE8F-4A24-9590-C9C1FBEA1A04}" type="presParOf" srcId="{25CB678A-6C20-4159-A824-6EA03ADD1F01}" destId="{F4824FDC-CDEB-49ED-B57E-8A0E901B4D49}" srcOrd="1" destOrd="0" presId="urn:microsoft.com/office/officeart/2005/8/layout/vList5"/>
    <dgm:cxn modelId="{1E14672A-CE52-43D3-AC2F-B7E9E5D4B440}" type="presParOf" srcId="{16187A29-0126-4D5D-BB2A-094AC8DA2D69}" destId="{E8C7F4D6-306A-491C-A853-8F91A07D2687}" srcOrd="1" destOrd="0" presId="urn:microsoft.com/office/officeart/2005/8/layout/vList5"/>
    <dgm:cxn modelId="{C2918C11-B640-43B9-83A8-FFFD89BC6BEB}" type="presParOf" srcId="{16187A29-0126-4D5D-BB2A-094AC8DA2D69}" destId="{22CAA3AF-DB0C-4C55-8349-F8106ADDC266}" srcOrd="2" destOrd="0" presId="urn:microsoft.com/office/officeart/2005/8/layout/vList5"/>
    <dgm:cxn modelId="{3916035D-9AB7-4FDB-8BB3-427F5D17E770}" type="presParOf" srcId="{22CAA3AF-DB0C-4C55-8349-F8106ADDC266}" destId="{7049F736-F187-4AEF-AE3F-2A1779B51067}" srcOrd="0" destOrd="0" presId="urn:microsoft.com/office/officeart/2005/8/layout/vList5"/>
    <dgm:cxn modelId="{718ED5BE-4B0A-4C17-B100-6D090D3F44C7}" type="presParOf" srcId="{22CAA3AF-DB0C-4C55-8349-F8106ADDC266}" destId="{2A355286-3C5B-46BC-B0C5-53CC90AED121}" srcOrd="1" destOrd="0" presId="urn:microsoft.com/office/officeart/2005/8/layout/vList5"/>
    <dgm:cxn modelId="{BFC94F69-F8BE-42C1-81C1-86CE38BB54B0}" type="presParOf" srcId="{16187A29-0126-4D5D-BB2A-094AC8DA2D69}" destId="{0960F43E-3C90-4294-B062-68C51DFCAFEE}" srcOrd="3" destOrd="0" presId="urn:microsoft.com/office/officeart/2005/8/layout/vList5"/>
    <dgm:cxn modelId="{6DCD9CCC-99BB-422E-A7C4-3020D80F9422}" type="presParOf" srcId="{16187A29-0126-4D5D-BB2A-094AC8DA2D69}" destId="{63F9A8D9-ACFA-42F7-A88C-2B15BA5815B3}" srcOrd="4" destOrd="0" presId="urn:microsoft.com/office/officeart/2005/8/layout/vList5"/>
    <dgm:cxn modelId="{0B2D5DDD-6BCA-47AE-A08F-5F5CB14AED2A}" type="presParOf" srcId="{63F9A8D9-ACFA-42F7-A88C-2B15BA5815B3}" destId="{BEE060AA-A36B-4341-9B86-2F1D32F919A3}" srcOrd="0" destOrd="0" presId="urn:microsoft.com/office/officeart/2005/8/layout/vList5"/>
    <dgm:cxn modelId="{D75305BC-B97D-4DBF-89F4-F188D7A8144C}" type="presParOf" srcId="{63F9A8D9-ACFA-42F7-A88C-2B15BA5815B3}" destId="{34ECCFFA-3F8E-4095-BD09-A2650CF1F782}" srcOrd="1" destOrd="0" presId="urn:microsoft.com/office/officeart/2005/8/layout/vList5"/>
    <dgm:cxn modelId="{F59B1FD0-7226-4734-8D4F-AD812599A971}" type="presParOf" srcId="{16187A29-0126-4D5D-BB2A-094AC8DA2D69}" destId="{2D2D6867-8396-43A9-A044-C4AEBCC91D4D}" srcOrd="5" destOrd="0" presId="urn:microsoft.com/office/officeart/2005/8/layout/vList5"/>
    <dgm:cxn modelId="{2A2B2324-18AD-4DCB-9BD5-AA87FF3BF932}" type="presParOf" srcId="{16187A29-0126-4D5D-BB2A-094AC8DA2D69}" destId="{D0EACC1E-5DA1-44D6-88DC-98E3BA23B722}" srcOrd="6" destOrd="0" presId="urn:microsoft.com/office/officeart/2005/8/layout/vList5"/>
    <dgm:cxn modelId="{7AB60410-FB74-4875-9AE9-35E1A1C3B8E4}" type="presParOf" srcId="{D0EACC1E-5DA1-44D6-88DC-98E3BA23B722}" destId="{02278DF3-1104-4B05-B637-419559B7AE42}" srcOrd="0" destOrd="0" presId="urn:microsoft.com/office/officeart/2005/8/layout/vList5"/>
    <dgm:cxn modelId="{6DEE7BB3-65A0-46BD-B7DC-7179C923025B}" type="presParOf" srcId="{D0EACC1E-5DA1-44D6-88DC-98E3BA23B722}" destId="{2FFDEBB0-79BA-4137-94D7-8D8F012B36E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0156D5-8541-4D7B-8854-E3578F5DEA25}" type="doc">
      <dgm:prSet loTypeId="urn:microsoft.com/office/officeart/2005/8/layout/pyramid2" loCatId="pyramid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399D53FA-5477-49FF-9F43-2947DFB59DB0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400" b="1" dirty="0" smtClean="0"/>
            <a:t>Университет закупил индивидуальные средства защиты: </a:t>
          </a:r>
          <a:endParaRPr lang="ru-RU" sz="1400" b="1" dirty="0"/>
        </a:p>
      </dgm:t>
    </dgm:pt>
    <dgm:pt modelId="{5D85FF1F-37A9-43E3-ACA4-0C144B8B5EFD}" type="parTrans" cxnId="{0B88DD6D-40BA-4B30-8DDC-48C6092808EC}">
      <dgm:prSet/>
      <dgm:spPr/>
      <dgm:t>
        <a:bodyPr/>
        <a:lstStyle/>
        <a:p>
          <a:endParaRPr lang="ru-RU"/>
        </a:p>
      </dgm:t>
    </dgm:pt>
    <dgm:pt modelId="{AD6DD854-DC12-4723-96C1-186AAA2BCF65}" type="sibTrans" cxnId="{0B88DD6D-40BA-4B30-8DDC-48C6092808EC}">
      <dgm:prSet/>
      <dgm:spPr/>
      <dgm:t>
        <a:bodyPr/>
        <a:lstStyle/>
        <a:p>
          <a:endParaRPr lang="ru-RU"/>
        </a:p>
      </dgm:t>
    </dgm:pt>
    <dgm:pt modelId="{B09AA27D-77AD-4758-87FA-78F2A8455477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400" b="1" dirty="0" smtClean="0"/>
            <a:t>Маски медицинские одноразовые</a:t>
          </a:r>
          <a:endParaRPr lang="ru-RU" sz="1400" b="1" dirty="0"/>
        </a:p>
      </dgm:t>
    </dgm:pt>
    <dgm:pt modelId="{55D833A7-6D3B-4C39-910F-3AAF97CFCCAD}" type="parTrans" cxnId="{30600056-0736-4541-8E9B-7E02D587718F}">
      <dgm:prSet/>
      <dgm:spPr/>
      <dgm:t>
        <a:bodyPr/>
        <a:lstStyle/>
        <a:p>
          <a:endParaRPr lang="ru-RU"/>
        </a:p>
      </dgm:t>
    </dgm:pt>
    <dgm:pt modelId="{7451C5A5-6B81-40E8-A021-CE4FF2AB97C1}" type="sibTrans" cxnId="{30600056-0736-4541-8E9B-7E02D587718F}">
      <dgm:prSet/>
      <dgm:spPr/>
      <dgm:t>
        <a:bodyPr/>
        <a:lstStyle/>
        <a:p>
          <a:endParaRPr lang="ru-RU"/>
        </a:p>
      </dgm:t>
    </dgm:pt>
    <dgm:pt modelId="{6856F400-CE1D-4DBD-968A-14BD6BE548BF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400" b="1" dirty="0" smtClean="0"/>
            <a:t>Респираторы</a:t>
          </a:r>
          <a:endParaRPr lang="ru-RU" sz="1400" b="1" dirty="0"/>
        </a:p>
      </dgm:t>
    </dgm:pt>
    <dgm:pt modelId="{109405E9-44A1-4029-93DD-711F0B38086E}" type="parTrans" cxnId="{9DFD23D5-5599-4A71-B209-520E824D5C8F}">
      <dgm:prSet/>
      <dgm:spPr/>
      <dgm:t>
        <a:bodyPr/>
        <a:lstStyle/>
        <a:p>
          <a:endParaRPr lang="ru-RU"/>
        </a:p>
      </dgm:t>
    </dgm:pt>
    <dgm:pt modelId="{8FD75501-CBD0-4528-AB72-25EFC9E07B41}" type="sibTrans" cxnId="{9DFD23D5-5599-4A71-B209-520E824D5C8F}">
      <dgm:prSet/>
      <dgm:spPr/>
      <dgm:t>
        <a:bodyPr/>
        <a:lstStyle/>
        <a:p>
          <a:endParaRPr lang="ru-RU"/>
        </a:p>
      </dgm:t>
    </dgm:pt>
    <dgm:pt modelId="{DFDDF7E7-469E-4B7B-981E-AE2A9D0D8887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400" b="1" dirty="0" smtClean="0"/>
            <a:t>Перчатки медицинские одноразовые</a:t>
          </a:r>
          <a:endParaRPr lang="ru-RU" sz="1400" b="1" dirty="0"/>
        </a:p>
      </dgm:t>
    </dgm:pt>
    <dgm:pt modelId="{F7DB75DD-3A23-4F13-8EEB-A6ACA761FB1E}" type="parTrans" cxnId="{CF8389EF-98B8-45F1-A682-C6AC2678A022}">
      <dgm:prSet/>
      <dgm:spPr/>
      <dgm:t>
        <a:bodyPr/>
        <a:lstStyle/>
        <a:p>
          <a:endParaRPr lang="ru-RU"/>
        </a:p>
      </dgm:t>
    </dgm:pt>
    <dgm:pt modelId="{1B7E7A9A-191D-41F2-AFD3-3D733FEFE0FD}" type="sibTrans" cxnId="{CF8389EF-98B8-45F1-A682-C6AC2678A022}">
      <dgm:prSet/>
      <dgm:spPr/>
      <dgm:t>
        <a:bodyPr/>
        <a:lstStyle/>
        <a:p>
          <a:endParaRPr lang="ru-RU"/>
        </a:p>
      </dgm:t>
    </dgm:pt>
    <dgm:pt modelId="{91440288-BEBF-46B1-921D-2E9A33CB7820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400" b="1" dirty="0" smtClean="0"/>
            <a:t>Дезинфицирующее средство для рук (антисептик)</a:t>
          </a:r>
          <a:endParaRPr lang="ru-RU" sz="1400" b="1" dirty="0"/>
        </a:p>
      </dgm:t>
    </dgm:pt>
    <dgm:pt modelId="{5069323A-F393-42CC-8A60-EBEBE443F235}" type="parTrans" cxnId="{9632E5C7-7304-4170-93DE-0C45305DC98C}">
      <dgm:prSet/>
      <dgm:spPr/>
      <dgm:t>
        <a:bodyPr/>
        <a:lstStyle/>
        <a:p>
          <a:endParaRPr lang="ru-RU"/>
        </a:p>
      </dgm:t>
    </dgm:pt>
    <dgm:pt modelId="{846FA7B8-DFA0-40B5-86A0-5CA0F3CC98BD}" type="sibTrans" cxnId="{9632E5C7-7304-4170-93DE-0C45305DC98C}">
      <dgm:prSet/>
      <dgm:spPr/>
      <dgm:t>
        <a:bodyPr/>
        <a:lstStyle/>
        <a:p>
          <a:endParaRPr lang="ru-RU"/>
        </a:p>
      </dgm:t>
    </dgm:pt>
    <dgm:pt modelId="{9BE39E0C-FDD7-400C-8082-88B28F4D3945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400" b="1" dirty="0" smtClean="0"/>
            <a:t>Автоматические дозаторы для дезинфицирующих средств</a:t>
          </a:r>
          <a:endParaRPr lang="ru-RU" sz="1400" b="1" dirty="0"/>
        </a:p>
      </dgm:t>
    </dgm:pt>
    <dgm:pt modelId="{7B043A96-1B3F-4A07-840E-69411652DC78}" type="parTrans" cxnId="{6325B6A7-32FE-4EBF-85F9-D2F221E5C65B}">
      <dgm:prSet/>
      <dgm:spPr/>
      <dgm:t>
        <a:bodyPr/>
        <a:lstStyle/>
        <a:p>
          <a:endParaRPr lang="ru-RU"/>
        </a:p>
      </dgm:t>
    </dgm:pt>
    <dgm:pt modelId="{15095AFF-262C-4172-829C-97F40D46A35A}" type="sibTrans" cxnId="{6325B6A7-32FE-4EBF-85F9-D2F221E5C65B}">
      <dgm:prSet/>
      <dgm:spPr/>
      <dgm:t>
        <a:bodyPr/>
        <a:lstStyle/>
        <a:p>
          <a:endParaRPr lang="ru-RU"/>
        </a:p>
      </dgm:t>
    </dgm:pt>
    <dgm:pt modelId="{2B8BAEF5-1187-45F5-A602-63439EDB18AF}">
      <dgm:prSet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400" b="1" dirty="0" smtClean="0"/>
            <a:t>Облучатели бактерицидные напольные </a:t>
          </a:r>
          <a:endParaRPr lang="ru-RU" sz="1400" b="1" dirty="0"/>
        </a:p>
      </dgm:t>
    </dgm:pt>
    <dgm:pt modelId="{31D96E06-CA9B-4C17-A35D-493DDA7FEB23}" type="parTrans" cxnId="{DDD8EE87-8A93-42E0-AC98-2617568C9D27}">
      <dgm:prSet/>
      <dgm:spPr/>
      <dgm:t>
        <a:bodyPr/>
        <a:lstStyle/>
        <a:p>
          <a:endParaRPr lang="ru-RU"/>
        </a:p>
      </dgm:t>
    </dgm:pt>
    <dgm:pt modelId="{28C347A7-79FA-40F6-8CA8-567D5CC61064}" type="sibTrans" cxnId="{DDD8EE87-8A93-42E0-AC98-2617568C9D27}">
      <dgm:prSet/>
      <dgm:spPr/>
      <dgm:t>
        <a:bodyPr/>
        <a:lstStyle/>
        <a:p>
          <a:endParaRPr lang="ru-RU"/>
        </a:p>
      </dgm:t>
    </dgm:pt>
    <dgm:pt modelId="{D71FBE01-165A-49DC-BE2D-EFE7D0BD9B23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800" b="1" dirty="0" smtClean="0"/>
            <a:t>НА СУММУ </a:t>
          </a:r>
          <a:r>
            <a:rPr lang="ru-RU" sz="1800" b="1" dirty="0" smtClean="0">
              <a:solidFill>
                <a:srgbClr val="FF0000"/>
              </a:solidFill>
            </a:rPr>
            <a:t>120 998,54 бел.руб.</a:t>
          </a:r>
          <a:endParaRPr lang="ru-RU" sz="2000" b="1" dirty="0">
            <a:solidFill>
              <a:srgbClr val="FF0000"/>
            </a:solidFill>
          </a:endParaRPr>
        </a:p>
      </dgm:t>
    </dgm:pt>
    <dgm:pt modelId="{0F6D06B9-7255-4CF3-9BFF-868CA4A5157B}" type="parTrans" cxnId="{FD986709-F135-493C-8C69-F526D1840ADA}">
      <dgm:prSet/>
      <dgm:spPr/>
      <dgm:t>
        <a:bodyPr/>
        <a:lstStyle/>
        <a:p>
          <a:endParaRPr lang="ru-RU"/>
        </a:p>
      </dgm:t>
    </dgm:pt>
    <dgm:pt modelId="{4D6C4BA0-49D1-4590-BD73-1BBC7AA5647A}" type="sibTrans" cxnId="{FD986709-F135-493C-8C69-F526D1840ADA}">
      <dgm:prSet/>
      <dgm:spPr/>
      <dgm:t>
        <a:bodyPr/>
        <a:lstStyle/>
        <a:p>
          <a:endParaRPr lang="ru-RU"/>
        </a:p>
      </dgm:t>
    </dgm:pt>
    <dgm:pt modelId="{D2C99E72-0614-4D72-9FD6-4958539AA5F4}" type="pres">
      <dgm:prSet presAssocID="{A00156D5-8541-4D7B-8854-E3578F5DEA25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70C4254D-2B07-4C41-821A-A1A5BF2F52E9}" type="pres">
      <dgm:prSet presAssocID="{A00156D5-8541-4D7B-8854-E3578F5DEA25}" presName="pyramid" presStyleLbl="node1" presStyleIdx="0" presStyleCnt="1" custLinFactNeighborX="-5195"/>
      <dgm:spPr/>
    </dgm:pt>
    <dgm:pt modelId="{299E3777-AD36-4268-A48D-25CD4A48BE9E}" type="pres">
      <dgm:prSet presAssocID="{A00156D5-8541-4D7B-8854-E3578F5DEA25}" presName="theList" presStyleCnt="0"/>
      <dgm:spPr/>
    </dgm:pt>
    <dgm:pt modelId="{7FA4061B-15E4-4394-9720-AD212E8EBC4C}" type="pres">
      <dgm:prSet presAssocID="{399D53FA-5477-49FF-9F43-2947DFB59DB0}" presName="aNode" presStyleLbl="fgAcc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11A0D7-45FC-4DDE-9047-A2C122B94246}" type="pres">
      <dgm:prSet presAssocID="{399D53FA-5477-49FF-9F43-2947DFB59DB0}" presName="aSpace" presStyleCnt="0"/>
      <dgm:spPr/>
    </dgm:pt>
    <dgm:pt modelId="{4B9580BB-3300-4D90-8269-1CC445E33257}" type="pres">
      <dgm:prSet presAssocID="{B09AA27D-77AD-4758-87FA-78F2A8455477}" presName="aNode" presStyleLbl="fgAcc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136AC7-800D-487E-974B-DDB19CBB8AB0}" type="pres">
      <dgm:prSet presAssocID="{B09AA27D-77AD-4758-87FA-78F2A8455477}" presName="aSpace" presStyleCnt="0"/>
      <dgm:spPr/>
    </dgm:pt>
    <dgm:pt modelId="{76B279B9-E3FB-41A3-98F9-1F84B50E981E}" type="pres">
      <dgm:prSet presAssocID="{6856F400-CE1D-4DBD-968A-14BD6BE548BF}" presName="aNode" presStyleLbl="fgAcc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9381C3-845C-4E0C-A00C-D590538414A2}" type="pres">
      <dgm:prSet presAssocID="{6856F400-CE1D-4DBD-968A-14BD6BE548BF}" presName="aSpace" presStyleCnt="0"/>
      <dgm:spPr/>
    </dgm:pt>
    <dgm:pt modelId="{7F304AD7-0A32-4517-9EEE-D077467D2A06}" type="pres">
      <dgm:prSet presAssocID="{DFDDF7E7-469E-4B7B-981E-AE2A9D0D8887}" presName="aNode" presStyleLbl="fgAcc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669B5B-B2E1-4BF3-BAC4-71649BA5F337}" type="pres">
      <dgm:prSet presAssocID="{DFDDF7E7-469E-4B7B-981E-AE2A9D0D8887}" presName="aSpace" presStyleCnt="0"/>
      <dgm:spPr/>
    </dgm:pt>
    <dgm:pt modelId="{220B8ABF-2A2A-43E6-BEB9-2A08F43BC218}" type="pres">
      <dgm:prSet presAssocID="{91440288-BEBF-46B1-921D-2E9A33CB7820}" presName="aNode" presStyleLbl="fgAcc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D8AA72-D215-41BD-9241-711BD09D20B9}" type="pres">
      <dgm:prSet presAssocID="{91440288-BEBF-46B1-921D-2E9A33CB7820}" presName="aSpace" presStyleCnt="0"/>
      <dgm:spPr/>
    </dgm:pt>
    <dgm:pt modelId="{2607EF32-0420-4FA8-88B9-AC26919B4572}" type="pres">
      <dgm:prSet presAssocID="{9BE39E0C-FDD7-400C-8082-88B28F4D3945}" presName="aNode" presStyleLbl="fgAcc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B99322-CE94-4189-A6D0-36FE7D16C472}" type="pres">
      <dgm:prSet presAssocID="{9BE39E0C-FDD7-400C-8082-88B28F4D3945}" presName="aSpace" presStyleCnt="0"/>
      <dgm:spPr/>
    </dgm:pt>
    <dgm:pt modelId="{3E860371-FA54-4E29-8970-4860BACE1DBB}" type="pres">
      <dgm:prSet presAssocID="{2B8BAEF5-1187-45F5-A602-63439EDB18AF}" presName="aNode" presStyleLbl="fgAcc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DB04D5-63A3-4653-95EC-A6A0495FAD6F}" type="pres">
      <dgm:prSet presAssocID="{2B8BAEF5-1187-45F5-A602-63439EDB18AF}" presName="aSpace" presStyleCnt="0"/>
      <dgm:spPr/>
    </dgm:pt>
    <dgm:pt modelId="{8D7E1EDA-8D63-4470-A54E-2CDEEE94F5FB}" type="pres">
      <dgm:prSet presAssocID="{D71FBE01-165A-49DC-BE2D-EFE7D0BD9B23}" presName="aNode" presStyleLbl="fgAcc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B63742-D0C6-4986-A075-DCFB16B00910}" type="pres">
      <dgm:prSet presAssocID="{D71FBE01-165A-49DC-BE2D-EFE7D0BD9B23}" presName="aSpace" presStyleCnt="0"/>
      <dgm:spPr/>
    </dgm:pt>
  </dgm:ptLst>
  <dgm:cxnLst>
    <dgm:cxn modelId="{30600056-0736-4541-8E9B-7E02D587718F}" srcId="{A00156D5-8541-4D7B-8854-E3578F5DEA25}" destId="{B09AA27D-77AD-4758-87FA-78F2A8455477}" srcOrd="1" destOrd="0" parTransId="{55D833A7-6D3B-4C39-910F-3AAF97CFCCAD}" sibTransId="{7451C5A5-6B81-40E8-A021-CE4FF2AB97C1}"/>
    <dgm:cxn modelId="{DDD8EE87-8A93-42E0-AC98-2617568C9D27}" srcId="{A00156D5-8541-4D7B-8854-E3578F5DEA25}" destId="{2B8BAEF5-1187-45F5-A602-63439EDB18AF}" srcOrd="6" destOrd="0" parTransId="{31D96E06-CA9B-4C17-A35D-493DDA7FEB23}" sibTransId="{28C347A7-79FA-40F6-8CA8-567D5CC61064}"/>
    <dgm:cxn modelId="{7FF60913-9807-48C1-BD63-F1D3F83FD370}" type="presOf" srcId="{DFDDF7E7-469E-4B7B-981E-AE2A9D0D8887}" destId="{7F304AD7-0A32-4517-9EEE-D077467D2A06}" srcOrd="0" destOrd="0" presId="urn:microsoft.com/office/officeart/2005/8/layout/pyramid2"/>
    <dgm:cxn modelId="{C0C83178-20B7-4F89-9EEB-A191552D7A47}" type="presOf" srcId="{91440288-BEBF-46B1-921D-2E9A33CB7820}" destId="{220B8ABF-2A2A-43E6-BEB9-2A08F43BC218}" srcOrd="0" destOrd="0" presId="urn:microsoft.com/office/officeart/2005/8/layout/pyramid2"/>
    <dgm:cxn modelId="{6325B6A7-32FE-4EBF-85F9-D2F221E5C65B}" srcId="{A00156D5-8541-4D7B-8854-E3578F5DEA25}" destId="{9BE39E0C-FDD7-400C-8082-88B28F4D3945}" srcOrd="5" destOrd="0" parTransId="{7B043A96-1B3F-4A07-840E-69411652DC78}" sibTransId="{15095AFF-262C-4172-829C-97F40D46A35A}"/>
    <dgm:cxn modelId="{FD986709-F135-493C-8C69-F526D1840ADA}" srcId="{A00156D5-8541-4D7B-8854-E3578F5DEA25}" destId="{D71FBE01-165A-49DC-BE2D-EFE7D0BD9B23}" srcOrd="7" destOrd="0" parTransId="{0F6D06B9-7255-4CF3-9BFF-868CA4A5157B}" sibTransId="{4D6C4BA0-49D1-4590-BD73-1BBC7AA5647A}"/>
    <dgm:cxn modelId="{FB546A92-2707-4C49-9C59-E92519EE1833}" type="presOf" srcId="{D71FBE01-165A-49DC-BE2D-EFE7D0BD9B23}" destId="{8D7E1EDA-8D63-4470-A54E-2CDEEE94F5FB}" srcOrd="0" destOrd="0" presId="urn:microsoft.com/office/officeart/2005/8/layout/pyramid2"/>
    <dgm:cxn modelId="{E92E4803-17B9-45F9-96EF-8BBAA41D03D1}" type="presOf" srcId="{9BE39E0C-FDD7-400C-8082-88B28F4D3945}" destId="{2607EF32-0420-4FA8-88B9-AC26919B4572}" srcOrd="0" destOrd="0" presId="urn:microsoft.com/office/officeart/2005/8/layout/pyramid2"/>
    <dgm:cxn modelId="{9DFD23D5-5599-4A71-B209-520E824D5C8F}" srcId="{A00156D5-8541-4D7B-8854-E3578F5DEA25}" destId="{6856F400-CE1D-4DBD-968A-14BD6BE548BF}" srcOrd="2" destOrd="0" parTransId="{109405E9-44A1-4029-93DD-711F0B38086E}" sibTransId="{8FD75501-CBD0-4528-AB72-25EFC9E07B41}"/>
    <dgm:cxn modelId="{37EEDE04-CCB0-4FF0-BB15-47F4A94FF073}" type="presOf" srcId="{399D53FA-5477-49FF-9F43-2947DFB59DB0}" destId="{7FA4061B-15E4-4394-9720-AD212E8EBC4C}" srcOrd="0" destOrd="0" presId="urn:microsoft.com/office/officeart/2005/8/layout/pyramid2"/>
    <dgm:cxn modelId="{9632E5C7-7304-4170-93DE-0C45305DC98C}" srcId="{A00156D5-8541-4D7B-8854-E3578F5DEA25}" destId="{91440288-BEBF-46B1-921D-2E9A33CB7820}" srcOrd="4" destOrd="0" parTransId="{5069323A-F393-42CC-8A60-EBEBE443F235}" sibTransId="{846FA7B8-DFA0-40B5-86A0-5CA0F3CC98BD}"/>
    <dgm:cxn modelId="{CF8389EF-98B8-45F1-A682-C6AC2678A022}" srcId="{A00156D5-8541-4D7B-8854-E3578F5DEA25}" destId="{DFDDF7E7-469E-4B7B-981E-AE2A9D0D8887}" srcOrd="3" destOrd="0" parTransId="{F7DB75DD-3A23-4F13-8EEB-A6ACA761FB1E}" sibTransId="{1B7E7A9A-191D-41F2-AFD3-3D733FEFE0FD}"/>
    <dgm:cxn modelId="{0B88DD6D-40BA-4B30-8DDC-48C6092808EC}" srcId="{A00156D5-8541-4D7B-8854-E3578F5DEA25}" destId="{399D53FA-5477-49FF-9F43-2947DFB59DB0}" srcOrd="0" destOrd="0" parTransId="{5D85FF1F-37A9-43E3-ACA4-0C144B8B5EFD}" sibTransId="{AD6DD854-DC12-4723-96C1-186AAA2BCF65}"/>
    <dgm:cxn modelId="{2D8708DA-F630-47B7-8363-F91EC829B1A4}" type="presOf" srcId="{2B8BAEF5-1187-45F5-A602-63439EDB18AF}" destId="{3E860371-FA54-4E29-8970-4860BACE1DBB}" srcOrd="0" destOrd="0" presId="urn:microsoft.com/office/officeart/2005/8/layout/pyramid2"/>
    <dgm:cxn modelId="{1C2AE2A0-2403-43D0-B9DA-29F0B09BBDBC}" type="presOf" srcId="{6856F400-CE1D-4DBD-968A-14BD6BE548BF}" destId="{76B279B9-E3FB-41A3-98F9-1F84B50E981E}" srcOrd="0" destOrd="0" presId="urn:microsoft.com/office/officeart/2005/8/layout/pyramid2"/>
    <dgm:cxn modelId="{3366E064-E843-4B3D-BB8C-F8FB2C36EC24}" type="presOf" srcId="{A00156D5-8541-4D7B-8854-E3578F5DEA25}" destId="{D2C99E72-0614-4D72-9FD6-4958539AA5F4}" srcOrd="0" destOrd="0" presId="urn:microsoft.com/office/officeart/2005/8/layout/pyramid2"/>
    <dgm:cxn modelId="{1BFEA352-3B91-4091-9C57-F2480D1C7C7C}" type="presOf" srcId="{B09AA27D-77AD-4758-87FA-78F2A8455477}" destId="{4B9580BB-3300-4D90-8269-1CC445E33257}" srcOrd="0" destOrd="0" presId="urn:microsoft.com/office/officeart/2005/8/layout/pyramid2"/>
    <dgm:cxn modelId="{2A548B74-F942-424E-9098-9BED530CFAC0}" type="presParOf" srcId="{D2C99E72-0614-4D72-9FD6-4958539AA5F4}" destId="{70C4254D-2B07-4C41-821A-A1A5BF2F52E9}" srcOrd="0" destOrd="0" presId="urn:microsoft.com/office/officeart/2005/8/layout/pyramid2"/>
    <dgm:cxn modelId="{5799A338-9C7B-48AA-8D09-DB3D15B14553}" type="presParOf" srcId="{D2C99E72-0614-4D72-9FD6-4958539AA5F4}" destId="{299E3777-AD36-4268-A48D-25CD4A48BE9E}" srcOrd="1" destOrd="0" presId="urn:microsoft.com/office/officeart/2005/8/layout/pyramid2"/>
    <dgm:cxn modelId="{5B6B11F6-8E99-4BAA-A7E0-6B612A17B3EF}" type="presParOf" srcId="{299E3777-AD36-4268-A48D-25CD4A48BE9E}" destId="{7FA4061B-15E4-4394-9720-AD212E8EBC4C}" srcOrd="0" destOrd="0" presId="urn:microsoft.com/office/officeart/2005/8/layout/pyramid2"/>
    <dgm:cxn modelId="{4B320A4B-9A59-4C2B-89EB-7422072D8590}" type="presParOf" srcId="{299E3777-AD36-4268-A48D-25CD4A48BE9E}" destId="{0011A0D7-45FC-4DDE-9047-A2C122B94246}" srcOrd="1" destOrd="0" presId="urn:microsoft.com/office/officeart/2005/8/layout/pyramid2"/>
    <dgm:cxn modelId="{6D87B8B1-5FC6-406A-9A12-EBB07AA2FFA1}" type="presParOf" srcId="{299E3777-AD36-4268-A48D-25CD4A48BE9E}" destId="{4B9580BB-3300-4D90-8269-1CC445E33257}" srcOrd="2" destOrd="0" presId="urn:microsoft.com/office/officeart/2005/8/layout/pyramid2"/>
    <dgm:cxn modelId="{0F786616-EFD3-4CE1-B6CC-37AEDB3CD980}" type="presParOf" srcId="{299E3777-AD36-4268-A48D-25CD4A48BE9E}" destId="{7F136AC7-800D-487E-974B-DDB19CBB8AB0}" srcOrd="3" destOrd="0" presId="urn:microsoft.com/office/officeart/2005/8/layout/pyramid2"/>
    <dgm:cxn modelId="{0B8F2206-A345-4C91-A2B2-051DC8AA5B6B}" type="presParOf" srcId="{299E3777-AD36-4268-A48D-25CD4A48BE9E}" destId="{76B279B9-E3FB-41A3-98F9-1F84B50E981E}" srcOrd="4" destOrd="0" presId="urn:microsoft.com/office/officeart/2005/8/layout/pyramid2"/>
    <dgm:cxn modelId="{9DF1F48C-6D03-44AB-8791-C74F1D00FAD6}" type="presParOf" srcId="{299E3777-AD36-4268-A48D-25CD4A48BE9E}" destId="{0D9381C3-845C-4E0C-A00C-D590538414A2}" srcOrd="5" destOrd="0" presId="urn:microsoft.com/office/officeart/2005/8/layout/pyramid2"/>
    <dgm:cxn modelId="{937B9A1D-7978-4B54-B8AB-B605E411E646}" type="presParOf" srcId="{299E3777-AD36-4268-A48D-25CD4A48BE9E}" destId="{7F304AD7-0A32-4517-9EEE-D077467D2A06}" srcOrd="6" destOrd="0" presId="urn:microsoft.com/office/officeart/2005/8/layout/pyramid2"/>
    <dgm:cxn modelId="{145B1EDC-EC4E-40A3-8692-72EEADF1C117}" type="presParOf" srcId="{299E3777-AD36-4268-A48D-25CD4A48BE9E}" destId="{1D669B5B-B2E1-4BF3-BAC4-71649BA5F337}" srcOrd="7" destOrd="0" presId="urn:microsoft.com/office/officeart/2005/8/layout/pyramid2"/>
    <dgm:cxn modelId="{B97772D4-70D0-48EA-86B1-03A8EC80F60A}" type="presParOf" srcId="{299E3777-AD36-4268-A48D-25CD4A48BE9E}" destId="{220B8ABF-2A2A-43E6-BEB9-2A08F43BC218}" srcOrd="8" destOrd="0" presId="urn:microsoft.com/office/officeart/2005/8/layout/pyramid2"/>
    <dgm:cxn modelId="{E2BC1ACF-C2EE-4EFA-A3E7-0700EB404AA7}" type="presParOf" srcId="{299E3777-AD36-4268-A48D-25CD4A48BE9E}" destId="{4CD8AA72-D215-41BD-9241-711BD09D20B9}" srcOrd="9" destOrd="0" presId="urn:microsoft.com/office/officeart/2005/8/layout/pyramid2"/>
    <dgm:cxn modelId="{52EAF746-ECAB-48D0-BCE0-80C5ED349885}" type="presParOf" srcId="{299E3777-AD36-4268-A48D-25CD4A48BE9E}" destId="{2607EF32-0420-4FA8-88B9-AC26919B4572}" srcOrd="10" destOrd="0" presId="urn:microsoft.com/office/officeart/2005/8/layout/pyramid2"/>
    <dgm:cxn modelId="{19E0D3FB-5726-45F0-9135-6B331B18BBC8}" type="presParOf" srcId="{299E3777-AD36-4268-A48D-25CD4A48BE9E}" destId="{B6B99322-CE94-4189-A6D0-36FE7D16C472}" srcOrd="11" destOrd="0" presId="urn:microsoft.com/office/officeart/2005/8/layout/pyramid2"/>
    <dgm:cxn modelId="{E49776BE-47E3-4162-A9F7-702A9B7B20CD}" type="presParOf" srcId="{299E3777-AD36-4268-A48D-25CD4A48BE9E}" destId="{3E860371-FA54-4E29-8970-4860BACE1DBB}" srcOrd="12" destOrd="0" presId="urn:microsoft.com/office/officeart/2005/8/layout/pyramid2"/>
    <dgm:cxn modelId="{42BDDC68-0CD4-4D2C-8641-5B2C7E1CB268}" type="presParOf" srcId="{299E3777-AD36-4268-A48D-25CD4A48BE9E}" destId="{B7DB04D5-63A3-4653-95EC-A6A0495FAD6F}" srcOrd="13" destOrd="0" presId="urn:microsoft.com/office/officeart/2005/8/layout/pyramid2"/>
    <dgm:cxn modelId="{A9FF2834-CACC-4D8C-A3C5-BEE1D8C353CB}" type="presParOf" srcId="{299E3777-AD36-4268-A48D-25CD4A48BE9E}" destId="{8D7E1EDA-8D63-4470-A54E-2CDEEE94F5FB}" srcOrd="14" destOrd="0" presId="urn:microsoft.com/office/officeart/2005/8/layout/pyramid2"/>
    <dgm:cxn modelId="{0B394396-AA22-4035-A062-3BCE8F7BDF9B}" type="presParOf" srcId="{299E3777-AD36-4268-A48D-25CD4A48BE9E}" destId="{89B63742-D0C6-4986-A075-DCFB16B00910}" srcOrd="1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2207F3-C0C9-421C-AC44-975A30DC5C66}" type="doc">
      <dgm:prSet loTypeId="urn:microsoft.com/office/officeart/2005/8/layout/arrow3" loCatId="relationship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6F976EB-CE86-4576-A6BD-897FC6CAD122}">
      <dgm:prSet/>
      <dgm:spPr/>
      <dgm:t>
        <a:bodyPr/>
        <a:lstStyle/>
        <a:p>
          <a:pPr rtl="0"/>
          <a:r>
            <a:rPr lang="ru-RU" b="1" dirty="0" smtClean="0"/>
            <a:t>Заболевших работников – </a:t>
          </a:r>
          <a:r>
            <a:rPr lang="ru-RU" b="1" dirty="0" smtClean="0">
              <a:solidFill>
                <a:srgbClr val="FF0000"/>
              </a:solidFill>
            </a:rPr>
            <a:t>115</a:t>
          </a:r>
          <a:r>
            <a:rPr lang="ru-RU" b="1" dirty="0" smtClean="0"/>
            <a:t> (</a:t>
          </a:r>
          <a:r>
            <a:rPr lang="ru-RU" b="1" dirty="0" smtClean="0">
              <a:solidFill>
                <a:srgbClr val="FF0000"/>
              </a:solidFill>
            </a:rPr>
            <a:t>9,1%</a:t>
          </a:r>
          <a:r>
            <a:rPr lang="ru-RU" b="1" dirty="0" smtClean="0"/>
            <a:t> от штатной численности сотрудников). </a:t>
          </a:r>
          <a:endParaRPr lang="ru-RU" b="1" dirty="0"/>
        </a:p>
      </dgm:t>
    </dgm:pt>
    <dgm:pt modelId="{2E171846-D8F7-46A8-8284-746CE343D258}" type="parTrans" cxnId="{7EA28F0E-8FC9-4980-B3B6-241079B7C826}">
      <dgm:prSet/>
      <dgm:spPr/>
      <dgm:t>
        <a:bodyPr/>
        <a:lstStyle/>
        <a:p>
          <a:endParaRPr lang="ru-RU"/>
        </a:p>
      </dgm:t>
    </dgm:pt>
    <dgm:pt modelId="{46ED0E1B-4A64-4822-B080-60805D84C2BA}" type="sibTrans" cxnId="{7EA28F0E-8FC9-4980-B3B6-241079B7C826}">
      <dgm:prSet/>
      <dgm:spPr/>
      <dgm:t>
        <a:bodyPr/>
        <a:lstStyle/>
        <a:p>
          <a:endParaRPr lang="ru-RU"/>
        </a:p>
      </dgm:t>
    </dgm:pt>
    <dgm:pt modelId="{07505824-2A75-4766-B052-32BF10DD0A5C}">
      <dgm:prSet/>
      <dgm:spPr/>
      <dgm:t>
        <a:bodyPr/>
        <a:lstStyle/>
        <a:p>
          <a:pPr rtl="0"/>
          <a:r>
            <a:rPr lang="ru-RU" b="1" dirty="0" smtClean="0"/>
            <a:t>Заболевших студентов – </a:t>
          </a:r>
          <a:r>
            <a:rPr lang="ru-RU" b="1" dirty="0" smtClean="0">
              <a:solidFill>
                <a:srgbClr val="FF0000"/>
              </a:solidFill>
            </a:rPr>
            <a:t>174</a:t>
          </a:r>
          <a:r>
            <a:rPr lang="ru-RU" b="1" dirty="0" smtClean="0"/>
            <a:t> (</a:t>
          </a:r>
          <a:r>
            <a:rPr lang="ru-RU" b="1" dirty="0" smtClean="0">
              <a:solidFill>
                <a:srgbClr val="FF0000"/>
              </a:solidFill>
            </a:rPr>
            <a:t>3,8%</a:t>
          </a:r>
          <a:r>
            <a:rPr lang="ru-RU" b="1" dirty="0" smtClean="0"/>
            <a:t> от общей численности обучающихся).</a:t>
          </a:r>
          <a:endParaRPr lang="ru-RU" b="1" dirty="0"/>
        </a:p>
      </dgm:t>
    </dgm:pt>
    <dgm:pt modelId="{2F63E4C4-D66A-4997-B10D-FE627C5D50DA}" type="parTrans" cxnId="{D47ED94F-F36E-447E-A23D-0BD88162A848}">
      <dgm:prSet/>
      <dgm:spPr/>
      <dgm:t>
        <a:bodyPr/>
        <a:lstStyle/>
        <a:p>
          <a:endParaRPr lang="ru-RU"/>
        </a:p>
      </dgm:t>
    </dgm:pt>
    <dgm:pt modelId="{394A9392-2511-43E6-8A0E-47D71A1495AE}" type="sibTrans" cxnId="{D47ED94F-F36E-447E-A23D-0BD88162A848}">
      <dgm:prSet/>
      <dgm:spPr/>
      <dgm:t>
        <a:bodyPr/>
        <a:lstStyle/>
        <a:p>
          <a:endParaRPr lang="ru-RU"/>
        </a:p>
      </dgm:t>
    </dgm:pt>
    <dgm:pt modelId="{6B6371D3-9A42-4353-B388-1B4699365FB2}" type="pres">
      <dgm:prSet presAssocID="{F62207F3-C0C9-421C-AC44-975A30DC5C66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6967233-8327-40FC-89F9-57088BE9F56C}" type="pres">
      <dgm:prSet presAssocID="{F62207F3-C0C9-421C-AC44-975A30DC5C66}" presName="divider" presStyleLbl="fgShp" presStyleIdx="0" presStyleCnt="1"/>
      <dgm:spPr/>
    </dgm:pt>
    <dgm:pt modelId="{A6D43017-DFE2-4E30-90E9-33978AA1B0C6}" type="pres">
      <dgm:prSet presAssocID="{76F976EB-CE86-4576-A6BD-897FC6CAD122}" presName="downArrow" presStyleLbl="node1" presStyleIdx="0" presStyleCnt="2"/>
      <dgm:spPr/>
    </dgm:pt>
    <dgm:pt modelId="{80B1AAAB-946D-4D6A-83E7-3851EAEF39A5}" type="pres">
      <dgm:prSet presAssocID="{76F976EB-CE86-4576-A6BD-897FC6CAD122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67367A-2958-431C-9EC8-8D83AB84A3B5}" type="pres">
      <dgm:prSet presAssocID="{07505824-2A75-4766-B052-32BF10DD0A5C}" presName="upArrow" presStyleLbl="node1" presStyleIdx="1" presStyleCnt="2"/>
      <dgm:spPr/>
    </dgm:pt>
    <dgm:pt modelId="{BD90E18B-199C-48AF-9906-3B66FFEE3D43}" type="pres">
      <dgm:prSet presAssocID="{07505824-2A75-4766-B052-32BF10DD0A5C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A28F0E-8FC9-4980-B3B6-241079B7C826}" srcId="{F62207F3-C0C9-421C-AC44-975A30DC5C66}" destId="{76F976EB-CE86-4576-A6BD-897FC6CAD122}" srcOrd="0" destOrd="0" parTransId="{2E171846-D8F7-46A8-8284-746CE343D258}" sibTransId="{46ED0E1B-4A64-4822-B080-60805D84C2BA}"/>
    <dgm:cxn modelId="{45DBDA26-180D-418C-9A01-E7AD82FF4891}" type="presOf" srcId="{76F976EB-CE86-4576-A6BD-897FC6CAD122}" destId="{80B1AAAB-946D-4D6A-83E7-3851EAEF39A5}" srcOrd="0" destOrd="0" presId="urn:microsoft.com/office/officeart/2005/8/layout/arrow3"/>
    <dgm:cxn modelId="{D47ED94F-F36E-447E-A23D-0BD88162A848}" srcId="{F62207F3-C0C9-421C-AC44-975A30DC5C66}" destId="{07505824-2A75-4766-B052-32BF10DD0A5C}" srcOrd="1" destOrd="0" parTransId="{2F63E4C4-D66A-4997-B10D-FE627C5D50DA}" sibTransId="{394A9392-2511-43E6-8A0E-47D71A1495AE}"/>
    <dgm:cxn modelId="{126C19C3-0B89-4065-BC71-359E5A9EFDA9}" type="presOf" srcId="{07505824-2A75-4766-B052-32BF10DD0A5C}" destId="{BD90E18B-199C-48AF-9906-3B66FFEE3D43}" srcOrd="0" destOrd="0" presId="urn:microsoft.com/office/officeart/2005/8/layout/arrow3"/>
    <dgm:cxn modelId="{83DC0FDD-A6BA-4D44-B251-AEE0F36F0501}" type="presOf" srcId="{F62207F3-C0C9-421C-AC44-975A30DC5C66}" destId="{6B6371D3-9A42-4353-B388-1B4699365FB2}" srcOrd="0" destOrd="0" presId="urn:microsoft.com/office/officeart/2005/8/layout/arrow3"/>
    <dgm:cxn modelId="{D92F84C2-279D-4C32-BD68-99BCBE25564D}" type="presParOf" srcId="{6B6371D3-9A42-4353-B388-1B4699365FB2}" destId="{56967233-8327-40FC-89F9-57088BE9F56C}" srcOrd="0" destOrd="0" presId="urn:microsoft.com/office/officeart/2005/8/layout/arrow3"/>
    <dgm:cxn modelId="{5DA0657C-8E53-43F4-9A73-139EED629F5A}" type="presParOf" srcId="{6B6371D3-9A42-4353-B388-1B4699365FB2}" destId="{A6D43017-DFE2-4E30-90E9-33978AA1B0C6}" srcOrd="1" destOrd="0" presId="urn:microsoft.com/office/officeart/2005/8/layout/arrow3"/>
    <dgm:cxn modelId="{2AFE8970-FCF6-4A8C-A765-71C0809CA31C}" type="presParOf" srcId="{6B6371D3-9A42-4353-B388-1B4699365FB2}" destId="{80B1AAAB-946D-4D6A-83E7-3851EAEF39A5}" srcOrd="2" destOrd="0" presId="urn:microsoft.com/office/officeart/2005/8/layout/arrow3"/>
    <dgm:cxn modelId="{615BAF27-D137-48B0-9EB1-C35C89F598EE}" type="presParOf" srcId="{6B6371D3-9A42-4353-B388-1B4699365FB2}" destId="{E667367A-2958-431C-9EC8-8D83AB84A3B5}" srcOrd="3" destOrd="0" presId="urn:microsoft.com/office/officeart/2005/8/layout/arrow3"/>
    <dgm:cxn modelId="{C7A4BCB1-CB57-4F3B-BD35-54A404BDC871}" type="presParOf" srcId="{6B6371D3-9A42-4353-B388-1B4699365FB2}" destId="{BD90E18B-199C-48AF-9906-3B66FFEE3D43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37DAB1-695C-4309-9B74-A469733AFD3E}" type="doc">
      <dgm:prSet loTypeId="urn:microsoft.com/office/officeart/2005/8/layout/orgChart1" loCatId="hierarchy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0892DB9-A79E-4794-8CDA-7798A3EF4398}">
      <dgm:prSet/>
      <dgm:spPr/>
      <dgm:t>
        <a:bodyPr/>
        <a:lstStyle/>
        <a:p>
          <a:pPr rtl="0"/>
          <a:r>
            <a:rPr lang="ru-RU" b="1" dirty="0" smtClean="0">
              <a:solidFill>
                <a:srgbClr val="002060"/>
              </a:solidFill>
            </a:rPr>
            <a:t>Гродненский государственный медицинский университет, являясь членом Ассоциации «Совет ректоров медицинских и фармацевтических высших учебных заведений» Российской Федерации, участвовал:</a:t>
          </a:r>
          <a:endParaRPr lang="ru-RU" b="1" dirty="0">
            <a:solidFill>
              <a:srgbClr val="002060"/>
            </a:solidFill>
          </a:endParaRPr>
        </a:p>
      </dgm:t>
    </dgm:pt>
    <dgm:pt modelId="{13AAC4FA-1894-4FF2-B5A5-6A462117F49C}" type="parTrans" cxnId="{72B70EE0-0872-469B-A619-0AC691424AAD}">
      <dgm:prSet/>
      <dgm:spPr/>
      <dgm:t>
        <a:bodyPr/>
        <a:lstStyle/>
        <a:p>
          <a:endParaRPr lang="ru-RU"/>
        </a:p>
      </dgm:t>
    </dgm:pt>
    <dgm:pt modelId="{38688897-046D-4064-8CA8-DF1ED0CD0901}" type="sibTrans" cxnId="{72B70EE0-0872-469B-A619-0AC691424AAD}">
      <dgm:prSet/>
      <dgm:spPr/>
      <dgm:t>
        <a:bodyPr/>
        <a:lstStyle/>
        <a:p>
          <a:endParaRPr lang="ru-RU"/>
        </a:p>
      </dgm:t>
    </dgm:pt>
    <dgm:pt modelId="{15533717-78F1-4112-9A4B-86851119178C}">
      <dgm:prSet/>
      <dgm:spPr/>
      <dgm:t>
        <a:bodyPr/>
        <a:lstStyle/>
        <a:p>
          <a:pPr rtl="0"/>
          <a:r>
            <a:rPr lang="ru-RU" b="1" dirty="0" smtClean="0">
              <a:solidFill>
                <a:srgbClr val="FFFF00"/>
              </a:solidFill>
            </a:rPr>
            <a:t>13 апреля 2020 </a:t>
          </a:r>
          <a:r>
            <a:rPr lang="ru-RU" dirty="0" smtClean="0"/>
            <a:t>года в селекторном совещании Ассоциации с повесткой дня: «Роль медицинских университетов в условиях пандемии </a:t>
          </a:r>
          <a:r>
            <a:rPr lang="en-US" dirty="0" smtClean="0"/>
            <a:t>COVID-19</a:t>
          </a:r>
          <a:r>
            <a:rPr lang="ru-RU" dirty="0" smtClean="0"/>
            <a:t>»</a:t>
          </a:r>
          <a:endParaRPr lang="ru-RU" dirty="0"/>
        </a:p>
      </dgm:t>
    </dgm:pt>
    <dgm:pt modelId="{5A72B2B8-6894-4D5E-9A5D-8E66821A9C1F}" type="parTrans" cxnId="{DE93900C-442F-4C50-97E0-BC7163F3048B}">
      <dgm:prSet/>
      <dgm:spPr/>
      <dgm:t>
        <a:bodyPr/>
        <a:lstStyle/>
        <a:p>
          <a:endParaRPr lang="ru-RU"/>
        </a:p>
      </dgm:t>
    </dgm:pt>
    <dgm:pt modelId="{3BE8DAF8-CBBF-4464-AA9F-BC781E7DB287}" type="sibTrans" cxnId="{DE93900C-442F-4C50-97E0-BC7163F3048B}">
      <dgm:prSet/>
      <dgm:spPr/>
      <dgm:t>
        <a:bodyPr/>
        <a:lstStyle/>
        <a:p>
          <a:endParaRPr lang="ru-RU"/>
        </a:p>
      </dgm:t>
    </dgm:pt>
    <dgm:pt modelId="{BCF1BC4A-52B6-4938-8A53-5343DC53251B}">
      <dgm:prSet/>
      <dgm:spPr/>
      <dgm:t>
        <a:bodyPr/>
        <a:lstStyle/>
        <a:p>
          <a:pPr rtl="0"/>
          <a:r>
            <a:rPr lang="ru-RU" b="1" dirty="0" smtClean="0">
              <a:solidFill>
                <a:srgbClr val="FFFF00"/>
              </a:solidFill>
            </a:rPr>
            <a:t>30 апреля 2020 </a:t>
          </a:r>
          <a:r>
            <a:rPr lang="ru-RU" dirty="0" smtClean="0"/>
            <a:t>года в видеоконференции на тему «Организационные подходы и клинически решения в борьбе с новой коронавирусной инфекцией»</a:t>
          </a:r>
          <a:endParaRPr lang="ru-RU" dirty="0"/>
        </a:p>
      </dgm:t>
    </dgm:pt>
    <dgm:pt modelId="{2A975E03-B064-4137-90D1-9A481E69DADA}" type="parTrans" cxnId="{CB8C35BA-985E-4D75-8BC2-55A18AC948D2}">
      <dgm:prSet/>
      <dgm:spPr/>
      <dgm:t>
        <a:bodyPr/>
        <a:lstStyle/>
        <a:p>
          <a:endParaRPr lang="ru-RU"/>
        </a:p>
      </dgm:t>
    </dgm:pt>
    <dgm:pt modelId="{80303BA1-7702-4DB6-BE74-8E8A8A2A16C0}" type="sibTrans" cxnId="{CB8C35BA-985E-4D75-8BC2-55A18AC948D2}">
      <dgm:prSet/>
      <dgm:spPr/>
      <dgm:t>
        <a:bodyPr/>
        <a:lstStyle/>
        <a:p>
          <a:endParaRPr lang="ru-RU"/>
        </a:p>
      </dgm:t>
    </dgm:pt>
    <dgm:pt modelId="{39EA872B-2C87-49A9-BD14-818B3368BA98}" type="pres">
      <dgm:prSet presAssocID="{F337DAB1-695C-4309-9B74-A469733AFD3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41C3708-692D-47F0-9823-94967DB1AF66}" type="pres">
      <dgm:prSet presAssocID="{F0892DB9-A79E-4794-8CDA-7798A3EF4398}" presName="hierRoot1" presStyleCnt="0">
        <dgm:presLayoutVars>
          <dgm:hierBranch val="init"/>
        </dgm:presLayoutVars>
      </dgm:prSet>
      <dgm:spPr/>
    </dgm:pt>
    <dgm:pt modelId="{3B6AD395-F06B-4D2A-B640-15327B1734A4}" type="pres">
      <dgm:prSet presAssocID="{F0892DB9-A79E-4794-8CDA-7798A3EF4398}" presName="rootComposite1" presStyleCnt="0"/>
      <dgm:spPr/>
    </dgm:pt>
    <dgm:pt modelId="{267859D0-B6DC-48DA-91F8-AACFCE85047E}" type="pres">
      <dgm:prSet presAssocID="{F0892DB9-A79E-4794-8CDA-7798A3EF4398}" presName="rootText1" presStyleLbl="node0" presStyleIdx="0" presStyleCnt="1" custScaleX="1521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012BDAB-123E-45B7-9D90-0667119FC019}" type="pres">
      <dgm:prSet presAssocID="{F0892DB9-A79E-4794-8CDA-7798A3EF4398}" presName="rootConnector1" presStyleLbl="node1" presStyleIdx="0" presStyleCnt="0"/>
      <dgm:spPr/>
      <dgm:t>
        <a:bodyPr/>
        <a:lstStyle/>
        <a:p>
          <a:endParaRPr lang="ru-RU"/>
        </a:p>
      </dgm:t>
    </dgm:pt>
    <dgm:pt modelId="{6D4944E9-B70F-4993-8C61-FD652EE0488D}" type="pres">
      <dgm:prSet presAssocID="{F0892DB9-A79E-4794-8CDA-7798A3EF4398}" presName="hierChild2" presStyleCnt="0"/>
      <dgm:spPr/>
    </dgm:pt>
    <dgm:pt modelId="{17CF3C28-5EF4-4BDC-A062-EFF9601BE709}" type="pres">
      <dgm:prSet presAssocID="{5A72B2B8-6894-4D5E-9A5D-8E66821A9C1F}" presName="Name37" presStyleLbl="parChTrans1D2" presStyleIdx="0" presStyleCnt="2"/>
      <dgm:spPr/>
      <dgm:t>
        <a:bodyPr/>
        <a:lstStyle/>
        <a:p>
          <a:endParaRPr lang="ru-RU"/>
        </a:p>
      </dgm:t>
    </dgm:pt>
    <dgm:pt modelId="{09742344-FB8B-4265-8888-B90FA5DD6ADF}" type="pres">
      <dgm:prSet presAssocID="{15533717-78F1-4112-9A4B-86851119178C}" presName="hierRoot2" presStyleCnt="0">
        <dgm:presLayoutVars>
          <dgm:hierBranch val="init"/>
        </dgm:presLayoutVars>
      </dgm:prSet>
      <dgm:spPr/>
    </dgm:pt>
    <dgm:pt modelId="{84C8749C-1917-45AF-9F50-82BCCC6C6CC6}" type="pres">
      <dgm:prSet presAssocID="{15533717-78F1-4112-9A4B-86851119178C}" presName="rootComposite" presStyleCnt="0"/>
      <dgm:spPr/>
    </dgm:pt>
    <dgm:pt modelId="{EE835E3F-9956-4D1F-ADDA-516D542E409C}" type="pres">
      <dgm:prSet presAssocID="{15533717-78F1-4112-9A4B-86851119178C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60BC87F-8267-4EE5-B841-10CD47DDB24D}" type="pres">
      <dgm:prSet presAssocID="{15533717-78F1-4112-9A4B-86851119178C}" presName="rootConnector" presStyleLbl="node2" presStyleIdx="0" presStyleCnt="2"/>
      <dgm:spPr/>
      <dgm:t>
        <a:bodyPr/>
        <a:lstStyle/>
        <a:p>
          <a:endParaRPr lang="ru-RU"/>
        </a:p>
      </dgm:t>
    </dgm:pt>
    <dgm:pt modelId="{8D1349A4-F8D3-47E4-85B6-4DDE7BDEB473}" type="pres">
      <dgm:prSet presAssocID="{15533717-78F1-4112-9A4B-86851119178C}" presName="hierChild4" presStyleCnt="0"/>
      <dgm:spPr/>
    </dgm:pt>
    <dgm:pt modelId="{1B516824-9AC3-4E1C-ADD1-040194C743AD}" type="pres">
      <dgm:prSet presAssocID="{15533717-78F1-4112-9A4B-86851119178C}" presName="hierChild5" presStyleCnt="0"/>
      <dgm:spPr/>
    </dgm:pt>
    <dgm:pt modelId="{0E89F4BD-2361-4525-9F6B-1B540517E5EB}" type="pres">
      <dgm:prSet presAssocID="{2A975E03-B064-4137-90D1-9A481E69DADA}" presName="Name37" presStyleLbl="parChTrans1D2" presStyleIdx="1" presStyleCnt="2"/>
      <dgm:spPr/>
      <dgm:t>
        <a:bodyPr/>
        <a:lstStyle/>
        <a:p>
          <a:endParaRPr lang="ru-RU"/>
        </a:p>
      </dgm:t>
    </dgm:pt>
    <dgm:pt modelId="{550ABD0A-E832-41E2-B13B-435FAC08A588}" type="pres">
      <dgm:prSet presAssocID="{BCF1BC4A-52B6-4938-8A53-5343DC53251B}" presName="hierRoot2" presStyleCnt="0">
        <dgm:presLayoutVars>
          <dgm:hierBranch val="init"/>
        </dgm:presLayoutVars>
      </dgm:prSet>
      <dgm:spPr/>
    </dgm:pt>
    <dgm:pt modelId="{5CED9BA5-BF52-4D99-9035-4156703A0822}" type="pres">
      <dgm:prSet presAssocID="{BCF1BC4A-52B6-4938-8A53-5343DC53251B}" presName="rootComposite" presStyleCnt="0"/>
      <dgm:spPr/>
    </dgm:pt>
    <dgm:pt modelId="{5B3A6C9C-8610-41E9-806E-B457BCEA3122}" type="pres">
      <dgm:prSet presAssocID="{BCF1BC4A-52B6-4938-8A53-5343DC53251B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08EF5F8-3616-499A-994C-476A256C52E7}" type="pres">
      <dgm:prSet presAssocID="{BCF1BC4A-52B6-4938-8A53-5343DC53251B}" presName="rootConnector" presStyleLbl="node2" presStyleIdx="1" presStyleCnt="2"/>
      <dgm:spPr/>
      <dgm:t>
        <a:bodyPr/>
        <a:lstStyle/>
        <a:p>
          <a:endParaRPr lang="ru-RU"/>
        </a:p>
      </dgm:t>
    </dgm:pt>
    <dgm:pt modelId="{AFA0128A-A3F8-4217-B711-1CD991E16335}" type="pres">
      <dgm:prSet presAssocID="{BCF1BC4A-52B6-4938-8A53-5343DC53251B}" presName="hierChild4" presStyleCnt="0"/>
      <dgm:spPr/>
    </dgm:pt>
    <dgm:pt modelId="{3F95F37E-2557-4B7B-8B75-28E86C539DF9}" type="pres">
      <dgm:prSet presAssocID="{BCF1BC4A-52B6-4938-8A53-5343DC53251B}" presName="hierChild5" presStyleCnt="0"/>
      <dgm:spPr/>
    </dgm:pt>
    <dgm:pt modelId="{1F607FAA-D6B1-4929-ABA4-35486FB37005}" type="pres">
      <dgm:prSet presAssocID="{F0892DB9-A79E-4794-8CDA-7798A3EF4398}" presName="hierChild3" presStyleCnt="0"/>
      <dgm:spPr/>
    </dgm:pt>
  </dgm:ptLst>
  <dgm:cxnLst>
    <dgm:cxn modelId="{C43ED7F9-153D-4A23-ADA0-F0BBE28B8666}" type="presOf" srcId="{F337DAB1-695C-4309-9B74-A469733AFD3E}" destId="{39EA872B-2C87-49A9-BD14-818B3368BA98}" srcOrd="0" destOrd="0" presId="urn:microsoft.com/office/officeart/2005/8/layout/orgChart1"/>
    <dgm:cxn modelId="{A70A79B7-5E98-4084-B40B-1558DFC0DA37}" type="presOf" srcId="{BCF1BC4A-52B6-4938-8A53-5343DC53251B}" destId="{5B3A6C9C-8610-41E9-806E-B457BCEA3122}" srcOrd="0" destOrd="0" presId="urn:microsoft.com/office/officeart/2005/8/layout/orgChart1"/>
    <dgm:cxn modelId="{3E64D7F7-1ACF-45AB-9693-183B22E5D34B}" type="presOf" srcId="{F0892DB9-A79E-4794-8CDA-7798A3EF4398}" destId="{267859D0-B6DC-48DA-91F8-AACFCE85047E}" srcOrd="0" destOrd="0" presId="urn:microsoft.com/office/officeart/2005/8/layout/orgChart1"/>
    <dgm:cxn modelId="{C6D87E67-9762-4B06-8545-4FD895D93E31}" type="presOf" srcId="{BCF1BC4A-52B6-4938-8A53-5343DC53251B}" destId="{808EF5F8-3616-499A-994C-476A256C52E7}" srcOrd="1" destOrd="0" presId="urn:microsoft.com/office/officeart/2005/8/layout/orgChart1"/>
    <dgm:cxn modelId="{CB8C35BA-985E-4D75-8BC2-55A18AC948D2}" srcId="{F0892DB9-A79E-4794-8CDA-7798A3EF4398}" destId="{BCF1BC4A-52B6-4938-8A53-5343DC53251B}" srcOrd="1" destOrd="0" parTransId="{2A975E03-B064-4137-90D1-9A481E69DADA}" sibTransId="{80303BA1-7702-4DB6-BE74-8E8A8A2A16C0}"/>
    <dgm:cxn modelId="{F42D9251-8CE1-454D-8DEC-7749651C504C}" type="presOf" srcId="{5A72B2B8-6894-4D5E-9A5D-8E66821A9C1F}" destId="{17CF3C28-5EF4-4BDC-A062-EFF9601BE709}" srcOrd="0" destOrd="0" presId="urn:microsoft.com/office/officeart/2005/8/layout/orgChart1"/>
    <dgm:cxn modelId="{A206B968-80EF-46F8-8477-54CBA89362B8}" type="presOf" srcId="{2A975E03-B064-4137-90D1-9A481E69DADA}" destId="{0E89F4BD-2361-4525-9F6B-1B540517E5EB}" srcOrd="0" destOrd="0" presId="urn:microsoft.com/office/officeart/2005/8/layout/orgChart1"/>
    <dgm:cxn modelId="{72B70EE0-0872-469B-A619-0AC691424AAD}" srcId="{F337DAB1-695C-4309-9B74-A469733AFD3E}" destId="{F0892DB9-A79E-4794-8CDA-7798A3EF4398}" srcOrd="0" destOrd="0" parTransId="{13AAC4FA-1894-4FF2-B5A5-6A462117F49C}" sibTransId="{38688897-046D-4064-8CA8-DF1ED0CD0901}"/>
    <dgm:cxn modelId="{D418925E-B713-4981-9CE7-4182FAB5B4AC}" type="presOf" srcId="{F0892DB9-A79E-4794-8CDA-7798A3EF4398}" destId="{0012BDAB-123E-45B7-9D90-0667119FC019}" srcOrd="1" destOrd="0" presId="urn:microsoft.com/office/officeart/2005/8/layout/orgChart1"/>
    <dgm:cxn modelId="{7A4CB40D-ECA8-404F-8282-32E14EAF473B}" type="presOf" srcId="{15533717-78F1-4112-9A4B-86851119178C}" destId="{A60BC87F-8267-4EE5-B841-10CD47DDB24D}" srcOrd="1" destOrd="0" presId="urn:microsoft.com/office/officeart/2005/8/layout/orgChart1"/>
    <dgm:cxn modelId="{DA0ECFA4-982A-4FF3-9693-C74969294478}" type="presOf" srcId="{15533717-78F1-4112-9A4B-86851119178C}" destId="{EE835E3F-9956-4D1F-ADDA-516D542E409C}" srcOrd="0" destOrd="0" presId="urn:microsoft.com/office/officeart/2005/8/layout/orgChart1"/>
    <dgm:cxn modelId="{DE93900C-442F-4C50-97E0-BC7163F3048B}" srcId="{F0892DB9-A79E-4794-8CDA-7798A3EF4398}" destId="{15533717-78F1-4112-9A4B-86851119178C}" srcOrd="0" destOrd="0" parTransId="{5A72B2B8-6894-4D5E-9A5D-8E66821A9C1F}" sibTransId="{3BE8DAF8-CBBF-4464-AA9F-BC781E7DB287}"/>
    <dgm:cxn modelId="{65D872D2-60C6-4283-98E1-0365CFE5A001}" type="presParOf" srcId="{39EA872B-2C87-49A9-BD14-818B3368BA98}" destId="{241C3708-692D-47F0-9823-94967DB1AF66}" srcOrd="0" destOrd="0" presId="urn:microsoft.com/office/officeart/2005/8/layout/orgChart1"/>
    <dgm:cxn modelId="{D3100FA5-A228-4451-8209-BCD53D047269}" type="presParOf" srcId="{241C3708-692D-47F0-9823-94967DB1AF66}" destId="{3B6AD395-F06B-4D2A-B640-15327B1734A4}" srcOrd="0" destOrd="0" presId="urn:microsoft.com/office/officeart/2005/8/layout/orgChart1"/>
    <dgm:cxn modelId="{49E839D7-397D-4E29-829B-0831F1D23207}" type="presParOf" srcId="{3B6AD395-F06B-4D2A-B640-15327B1734A4}" destId="{267859D0-B6DC-48DA-91F8-AACFCE85047E}" srcOrd="0" destOrd="0" presId="urn:microsoft.com/office/officeart/2005/8/layout/orgChart1"/>
    <dgm:cxn modelId="{87C500B1-F86E-48D9-801E-4B3A2CF1A2BB}" type="presParOf" srcId="{3B6AD395-F06B-4D2A-B640-15327B1734A4}" destId="{0012BDAB-123E-45B7-9D90-0667119FC019}" srcOrd="1" destOrd="0" presId="urn:microsoft.com/office/officeart/2005/8/layout/orgChart1"/>
    <dgm:cxn modelId="{308C6CD9-73DC-4754-9138-36F38250A915}" type="presParOf" srcId="{241C3708-692D-47F0-9823-94967DB1AF66}" destId="{6D4944E9-B70F-4993-8C61-FD652EE0488D}" srcOrd="1" destOrd="0" presId="urn:microsoft.com/office/officeart/2005/8/layout/orgChart1"/>
    <dgm:cxn modelId="{BD0D281C-3964-4C52-A2F9-BC31520D8E5F}" type="presParOf" srcId="{6D4944E9-B70F-4993-8C61-FD652EE0488D}" destId="{17CF3C28-5EF4-4BDC-A062-EFF9601BE709}" srcOrd="0" destOrd="0" presId="urn:microsoft.com/office/officeart/2005/8/layout/orgChart1"/>
    <dgm:cxn modelId="{DCF328C8-18AA-4D97-B5B8-238956E3B1C3}" type="presParOf" srcId="{6D4944E9-B70F-4993-8C61-FD652EE0488D}" destId="{09742344-FB8B-4265-8888-B90FA5DD6ADF}" srcOrd="1" destOrd="0" presId="urn:microsoft.com/office/officeart/2005/8/layout/orgChart1"/>
    <dgm:cxn modelId="{9FF00EEA-CA8B-45D0-A9A2-31FA04F69C57}" type="presParOf" srcId="{09742344-FB8B-4265-8888-B90FA5DD6ADF}" destId="{84C8749C-1917-45AF-9F50-82BCCC6C6CC6}" srcOrd="0" destOrd="0" presId="urn:microsoft.com/office/officeart/2005/8/layout/orgChart1"/>
    <dgm:cxn modelId="{D55BEADC-38AF-4F7D-ABC5-C018071C9421}" type="presParOf" srcId="{84C8749C-1917-45AF-9F50-82BCCC6C6CC6}" destId="{EE835E3F-9956-4D1F-ADDA-516D542E409C}" srcOrd="0" destOrd="0" presId="urn:microsoft.com/office/officeart/2005/8/layout/orgChart1"/>
    <dgm:cxn modelId="{97F8BDD0-993C-4C73-A3D9-76F35D8C59F1}" type="presParOf" srcId="{84C8749C-1917-45AF-9F50-82BCCC6C6CC6}" destId="{A60BC87F-8267-4EE5-B841-10CD47DDB24D}" srcOrd="1" destOrd="0" presId="urn:microsoft.com/office/officeart/2005/8/layout/orgChart1"/>
    <dgm:cxn modelId="{C0C7DAD3-33D6-456E-8955-80F80102FB06}" type="presParOf" srcId="{09742344-FB8B-4265-8888-B90FA5DD6ADF}" destId="{8D1349A4-F8D3-47E4-85B6-4DDE7BDEB473}" srcOrd="1" destOrd="0" presId="urn:microsoft.com/office/officeart/2005/8/layout/orgChart1"/>
    <dgm:cxn modelId="{8CE7704D-B8CB-4E5B-A7F5-CC36C795FCC7}" type="presParOf" srcId="{09742344-FB8B-4265-8888-B90FA5DD6ADF}" destId="{1B516824-9AC3-4E1C-ADD1-040194C743AD}" srcOrd="2" destOrd="0" presId="urn:microsoft.com/office/officeart/2005/8/layout/orgChart1"/>
    <dgm:cxn modelId="{DAAAF326-9BEC-4D30-A7FF-D649C78C299D}" type="presParOf" srcId="{6D4944E9-B70F-4993-8C61-FD652EE0488D}" destId="{0E89F4BD-2361-4525-9F6B-1B540517E5EB}" srcOrd="2" destOrd="0" presId="urn:microsoft.com/office/officeart/2005/8/layout/orgChart1"/>
    <dgm:cxn modelId="{1C23559F-251F-43C4-B27A-2E027814F000}" type="presParOf" srcId="{6D4944E9-B70F-4993-8C61-FD652EE0488D}" destId="{550ABD0A-E832-41E2-B13B-435FAC08A588}" srcOrd="3" destOrd="0" presId="urn:microsoft.com/office/officeart/2005/8/layout/orgChart1"/>
    <dgm:cxn modelId="{E60384FB-AE0D-4E9D-AF42-43D623360269}" type="presParOf" srcId="{550ABD0A-E832-41E2-B13B-435FAC08A588}" destId="{5CED9BA5-BF52-4D99-9035-4156703A0822}" srcOrd="0" destOrd="0" presId="urn:microsoft.com/office/officeart/2005/8/layout/orgChart1"/>
    <dgm:cxn modelId="{1EF97ECF-3755-4B2F-8F2B-8E0A173F10C6}" type="presParOf" srcId="{5CED9BA5-BF52-4D99-9035-4156703A0822}" destId="{5B3A6C9C-8610-41E9-806E-B457BCEA3122}" srcOrd="0" destOrd="0" presId="urn:microsoft.com/office/officeart/2005/8/layout/orgChart1"/>
    <dgm:cxn modelId="{F5536AF0-C532-4725-A3BB-DDA1687CA872}" type="presParOf" srcId="{5CED9BA5-BF52-4D99-9035-4156703A0822}" destId="{808EF5F8-3616-499A-994C-476A256C52E7}" srcOrd="1" destOrd="0" presId="urn:microsoft.com/office/officeart/2005/8/layout/orgChart1"/>
    <dgm:cxn modelId="{A78B681E-0BCC-4765-B7FA-CDDE4E665DF3}" type="presParOf" srcId="{550ABD0A-E832-41E2-B13B-435FAC08A588}" destId="{AFA0128A-A3F8-4217-B711-1CD991E16335}" srcOrd="1" destOrd="0" presId="urn:microsoft.com/office/officeart/2005/8/layout/orgChart1"/>
    <dgm:cxn modelId="{EDB4582C-8AA0-4896-8882-7E3AA997EC36}" type="presParOf" srcId="{550ABD0A-E832-41E2-B13B-435FAC08A588}" destId="{3F95F37E-2557-4B7B-8B75-28E86C539DF9}" srcOrd="2" destOrd="0" presId="urn:microsoft.com/office/officeart/2005/8/layout/orgChart1"/>
    <dgm:cxn modelId="{CA606DC4-589F-4B5A-9EE3-ABB2463B0696}" type="presParOf" srcId="{241C3708-692D-47F0-9823-94967DB1AF66}" destId="{1F607FAA-D6B1-4929-ABA4-35486FB3700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824FDC-CDEB-49ED-B57E-8A0E901B4D49}">
      <dsp:nvSpPr>
        <dsp:cNvPr id="0" name=""/>
        <dsp:cNvSpPr/>
      </dsp:nvSpPr>
      <dsp:spPr>
        <a:xfrm rot="5400000">
          <a:off x="3594997" y="-1272829"/>
          <a:ext cx="1127743" cy="3963646"/>
        </a:xfrm>
        <a:prstGeom prst="round2SameRect">
          <a:avLst/>
        </a:prstGeom>
        <a:solidFill>
          <a:schemeClr val="accent4"/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622300">
            <a:lnSpc>
              <a:spcPct val="75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b="1" kern="1200" baseline="0" dirty="0" smtClean="0">
              <a:latin typeface="Book Antiqua" pitchFamily="18" charset="0"/>
              <a:cs typeface="Times New Roman" pitchFamily="18" charset="0"/>
            </a:rPr>
            <a:t>Лечебном   </a:t>
          </a:r>
        </a:p>
        <a:p>
          <a:pPr marL="0" lvl="1" indent="0" algn="l" defTabSz="622300">
            <a:lnSpc>
              <a:spcPct val="75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b="1" kern="1200" baseline="0" dirty="0" smtClean="0">
              <a:latin typeface="Book Antiqua" pitchFamily="18" charset="0"/>
              <a:cs typeface="Times New Roman" pitchFamily="18" charset="0"/>
            </a:rPr>
            <a:t>   Педиатрическом</a:t>
          </a:r>
        </a:p>
        <a:p>
          <a:pPr marL="0" lvl="1" indent="0" algn="l" defTabSz="622300">
            <a:lnSpc>
              <a:spcPct val="75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b="1" kern="1200" baseline="0" dirty="0" smtClean="0">
              <a:latin typeface="Book Antiqua" pitchFamily="18" charset="0"/>
              <a:cs typeface="Times New Roman" pitchFamily="18" charset="0"/>
            </a:rPr>
            <a:t>   Медико-психологическом</a:t>
          </a:r>
        </a:p>
        <a:p>
          <a:pPr marL="0" lvl="1" indent="0" algn="l" defTabSz="622300">
            <a:lnSpc>
              <a:spcPct val="75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b="1" kern="1200" baseline="0" dirty="0" smtClean="0">
              <a:latin typeface="Book Antiqua" pitchFamily="18" charset="0"/>
              <a:cs typeface="Times New Roman" pitchFamily="18" charset="0"/>
            </a:rPr>
            <a:t>   Медико-диагностическом</a:t>
          </a:r>
        </a:p>
        <a:p>
          <a:pPr marL="0" lvl="1" indent="0" algn="l" defTabSz="622300">
            <a:lnSpc>
              <a:spcPct val="75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b="1" kern="1200" baseline="0" dirty="0" smtClean="0">
              <a:latin typeface="Book Antiqua" pitchFamily="18" charset="0"/>
              <a:cs typeface="Times New Roman" pitchFamily="18" charset="0"/>
            </a:rPr>
            <a:t>   Иностранных учащихся</a:t>
          </a:r>
          <a:endParaRPr lang="ru-RU" sz="1400" kern="1200" baseline="0" dirty="0"/>
        </a:p>
      </dsp:txBody>
      <dsp:txXfrm rot="-5400000">
        <a:off x="2177046" y="200174"/>
        <a:ext cx="3908594" cy="1017639"/>
      </dsp:txXfrm>
    </dsp:sp>
    <dsp:sp modelId="{1437172B-7677-4052-9813-70AEC784CDF0}">
      <dsp:nvSpPr>
        <dsp:cNvPr id="0" name=""/>
        <dsp:cNvSpPr/>
      </dsp:nvSpPr>
      <dsp:spPr>
        <a:xfrm>
          <a:off x="3721" y="141049"/>
          <a:ext cx="2176340" cy="1087102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solidFill>
                <a:schemeClr val="bg2"/>
              </a:solidFill>
              <a:latin typeface="Book Antiqua" pitchFamily="18" charset="0"/>
            </a:rPr>
            <a:t>на первой ступени  </a:t>
          </a:r>
        </a:p>
        <a:p>
          <a:pPr lvl="0" algn="ctr" defTabSz="7112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solidFill>
                <a:schemeClr val="bg2"/>
              </a:solidFill>
              <a:latin typeface="Book Antiqua" pitchFamily="18" charset="0"/>
            </a:rPr>
            <a:t>(на 5 факультетах)</a:t>
          </a:r>
          <a:endParaRPr lang="ru-RU" sz="1600" kern="1200" dirty="0">
            <a:solidFill>
              <a:schemeClr val="bg2"/>
            </a:solidFill>
          </a:endParaRPr>
        </a:p>
      </dsp:txBody>
      <dsp:txXfrm>
        <a:off x="56789" y="194117"/>
        <a:ext cx="2070204" cy="980966"/>
      </dsp:txXfrm>
    </dsp:sp>
    <dsp:sp modelId="{2A355286-3C5B-46BC-B0C5-53CC90AED121}">
      <dsp:nvSpPr>
        <dsp:cNvPr id="0" name=""/>
        <dsp:cNvSpPr/>
      </dsp:nvSpPr>
      <dsp:spPr>
        <a:xfrm rot="5400000">
          <a:off x="3779152" y="-226143"/>
          <a:ext cx="797055" cy="3931934"/>
        </a:xfrm>
        <a:prstGeom prst="round2SameRect">
          <a:avLst/>
        </a:prstGeom>
        <a:solidFill>
          <a:schemeClr val="accent4"/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Book Antiqua" pitchFamily="18" charset="0"/>
            </a:rPr>
            <a:t>по</a:t>
          </a:r>
          <a:r>
            <a:rPr lang="ru-RU" sz="1400" b="1" kern="1200" dirty="0" smtClean="0">
              <a:solidFill>
                <a:srgbClr val="CF1356"/>
              </a:solidFill>
              <a:latin typeface="Book Antiqua" pitchFamily="18" charset="0"/>
            </a:rPr>
            <a:t> </a:t>
          </a:r>
          <a:r>
            <a:rPr lang="ru-RU" sz="16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5</a:t>
          </a:r>
          <a:r>
            <a:rPr lang="ru-RU" sz="1400" b="1" kern="1200" dirty="0" smtClean="0">
              <a:latin typeface="Book Antiqua" pitchFamily="18" charset="0"/>
            </a:rPr>
            <a:t> специальностям</a:t>
          </a:r>
          <a:endParaRPr lang="ru-RU" sz="1400" kern="1200" dirty="0"/>
        </a:p>
      </dsp:txBody>
      <dsp:txXfrm rot="-5400000">
        <a:off x="2211713" y="1380205"/>
        <a:ext cx="3893025" cy="719237"/>
      </dsp:txXfrm>
    </dsp:sp>
    <dsp:sp modelId="{7049F736-F187-4AEF-AE3F-2A1779B51067}">
      <dsp:nvSpPr>
        <dsp:cNvPr id="0" name=""/>
        <dsp:cNvSpPr/>
      </dsp:nvSpPr>
      <dsp:spPr>
        <a:xfrm>
          <a:off x="0" y="1252165"/>
          <a:ext cx="2211713" cy="942779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solidFill>
                <a:schemeClr val="bg2"/>
              </a:solidFill>
              <a:latin typeface="Book Antiqua" pitchFamily="18" charset="0"/>
            </a:rPr>
            <a:t>на второй ступени (магистратура) </a:t>
          </a:r>
          <a:endParaRPr lang="ru-RU" sz="1600" kern="1200" dirty="0">
            <a:solidFill>
              <a:schemeClr val="bg2"/>
            </a:solidFill>
          </a:endParaRPr>
        </a:p>
      </dsp:txBody>
      <dsp:txXfrm>
        <a:off x="46023" y="1298188"/>
        <a:ext cx="2119667" cy="850733"/>
      </dsp:txXfrm>
    </dsp:sp>
    <dsp:sp modelId="{34ECCFFA-3F8E-4095-BD09-A2650CF1F782}">
      <dsp:nvSpPr>
        <dsp:cNvPr id="0" name=""/>
        <dsp:cNvSpPr/>
      </dsp:nvSpPr>
      <dsp:spPr>
        <a:xfrm rot="5400000">
          <a:off x="3754483" y="727197"/>
          <a:ext cx="846394" cy="3931934"/>
        </a:xfrm>
        <a:prstGeom prst="round2SameRect">
          <a:avLst/>
        </a:prstGeom>
        <a:solidFill>
          <a:schemeClr val="accent4"/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Book Antiqua" pitchFamily="18" charset="0"/>
            </a:rPr>
            <a:t>по </a:t>
          </a:r>
          <a:r>
            <a:rPr lang="ru-RU" sz="16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31</a:t>
          </a:r>
          <a:r>
            <a:rPr lang="ru-RU" sz="1400" b="1" kern="1200" dirty="0" smtClean="0">
              <a:latin typeface="Book Antiqua" pitchFamily="18" charset="0"/>
            </a:rPr>
            <a:t> специальностям</a:t>
          </a:r>
          <a:endParaRPr lang="ru-RU" sz="2000" kern="1200" dirty="0"/>
        </a:p>
      </dsp:txBody>
      <dsp:txXfrm rot="-5400000">
        <a:off x="2211713" y="2311285"/>
        <a:ext cx="3890616" cy="763758"/>
      </dsp:txXfrm>
    </dsp:sp>
    <dsp:sp modelId="{BEE060AA-A36B-4341-9B86-2F1D32F919A3}">
      <dsp:nvSpPr>
        <dsp:cNvPr id="0" name=""/>
        <dsp:cNvSpPr/>
      </dsp:nvSpPr>
      <dsp:spPr>
        <a:xfrm>
          <a:off x="0" y="2225267"/>
          <a:ext cx="2211713" cy="923326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2"/>
              </a:solidFill>
              <a:latin typeface="Book Antiqua" pitchFamily="18" charset="0"/>
            </a:rPr>
            <a:t>в клинической ординатуре</a:t>
          </a:r>
          <a:endParaRPr lang="ru-RU" sz="1600" kern="1200" dirty="0">
            <a:solidFill>
              <a:schemeClr val="bg2"/>
            </a:solidFill>
          </a:endParaRPr>
        </a:p>
      </dsp:txBody>
      <dsp:txXfrm>
        <a:off x="45073" y="2270340"/>
        <a:ext cx="2121567" cy="833180"/>
      </dsp:txXfrm>
    </dsp:sp>
    <dsp:sp modelId="{2FFDEBB0-79BA-4137-94D7-8D8F012B36E8}">
      <dsp:nvSpPr>
        <dsp:cNvPr id="0" name=""/>
        <dsp:cNvSpPr/>
      </dsp:nvSpPr>
      <dsp:spPr>
        <a:xfrm rot="5400000">
          <a:off x="3713058" y="1656595"/>
          <a:ext cx="813836" cy="3931934"/>
        </a:xfrm>
        <a:prstGeom prst="round2SameRect">
          <a:avLst/>
        </a:prstGeom>
        <a:solidFill>
          <a:schemeClr val="accent4"/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400" b="1" kern="1200" dirty="0" smtClean="0">
              <a:solidFill>
                <a:schemeClr val="bg2"/>
              </a:solidFill>
              <a:latin typeface="Book Antiqua" pitchFamily="18" charset="0"/>
            </a:rPr>
            <a:t>по </a:t>
          </a:r>
          <a:r>
            <a:rPr lang="ru-RU" sz="16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33 </a:t>
          </a:r>
          <a:r>
            <a:rPr lang="ru-RU" sz="1400" b="1" kern="1200" dirty="0" smtClean="0">
              <a:latin typeface="Book Antiqua" pitchFamily="18" charset="0"/>
            </a:rPr>
            <a:t>специальностям в аспирантуре</a:t>
          </a:r>
          <a:endParaRPr lang="ru-RU" sz="2100" kern="1200" dirty="0"/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400" b="1" kern="1200" dirty="0" smtClean="0">
              <a:latin typeface="Book Antiqua" panose="02040602050305030304" pitchFamily="18" charset="0"/>
            </a:rPr>
            <a:t>по </a:t>
          </a:r>
          <a:r>
            <a:rPr lang="ru-RU" sz="16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13 </a:t>
          </a:r>
          <a:r>
            <a:rPr lang="ru-RU" sz="1400" b="1" kern="1200" dirty="0" smtClean="0">
              <a:latin typeface="Book Antiqua" panose="02040602050305030304" pitchFamily="18" charset="0"/>
            </a:rPr>
            <a:t>специальностям в докторантуре</a:t>
          </a:r>
          <a:endParaRPr lang="ru-RU" sz="1400" b="1" kern="1200" dirty="0">
            <a:latin typeface="Book Antiqua" panose="02040602050305030304" pitchFamily="18" charset="0"/>
          </a:endParaRPr>
        </a:p>
      </dsp:txBody>
      <dsp:txXfrm rot="-5400000">
        <a:off x="2154009" y="3255372"/>
        <a:ext cx="3892206" cy="734380"/>
      </dsp:txXfrm>
    </dsp:sp>
    <dsp:sp modelId="{02278DF3-1104-4B05-B637-419559B7AE42}">
      <dsp:nvSpPr>
        <dsp:cNvPr id="0" name=""/>
        <dsp:cNvSpPr/>
      </dsp:nvSpPr>
      <dsp:spPr>
        <a:xfrm>
          <a:off x="0" y="3167821"/>
          <a:ext cx="2211713" cy="864627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2"/>
              </a:solidFill>
              <a:latin typeface="Book Antiqua" pitchFamily="18" charset="0"/>
            </a:rPr>
            <a:t>в аспирантуре и докторантуре</a:t>
          </a:r>
          <a:endParaRPr lang="ru-RU" sz="1600" kern="1200" dirty="0">
            <a:solidFill>
              <a:schemeClr val="bg2"/>
            </a:solidFill>
          </a:endParaRPr>
        </a:p>
      </dsp:txBody>
      <dsp:txXfrm>
        <a:off x="42208" y="3210029"/>
        <a:ext cx="2127297" cy="7802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4254D-2B07-4C41-821A-A1A5BF2F52E9}">
      <dsp:nvSpPr>
        <dsp:cNvPr id="0" name=""/>
        <dsp:cNvSpPr/>
      </dsp:nvSpPr>
      <dsp:spPr>
        <a:xfrm>
          <a:off x="880848" y="0"/>
          <a:ext cx="5256583" cy="5256583"/>
        </a:xfrm>
        <a:prstGeom prst="triangl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A4061B-15E4-4394-9720-AD212E8EBC4C}">
      <dsp:nvSpPr>
        <dsp:cNvPr id="0" name=""/>
        <dsp:cNvSpPr/>
      </dsp:nvSpPr>
      <dsp:spPr>
        <a:xfrm>
          <a:off x="3782220" y="526171"/>
          <a:ext cx="3416779" cy="467137"/>
        </a:xfrm>
        <a:prstGeom prst="roundRect">
          <a:avLst/>
        </a:prstGeom>
        <a:gradFill rotWithShape="1">
          <a:gsLst>
            <a:gs pos="0">
              <a:schemeClr val="accent1">
                <a:tint val="35000"/>
                <a:satMod val="253000"/>
              </a:schemeClr>
            </a:gs>
            <a:gs pos="50000">
              <a:schemeClr val="accent1">
                <a:tint val="42000"/>
                <a:satMod val="255000"/>
              </a:schemeClr>
            </a:gs>
            <a:gs pos="97000">
              <a:schemeClr val="accent1">
                <a:tint val="53000"/>
                <a:satMod val="260000"/>
              </a:schemeClr>
            </a:gs>
            <a:gs pos="100000">
              <a:schemeClr val="accent1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 w="9525" cap="flat" cmpd="sng" algn="ctr">
          <a:solidFill>
            <a:schemeClr val="accent1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Университет закупил индивидуальные средства защиты: </a:t>
          </a:r>
          <a:endParaRPr lang="ru-RU" sz="1400" b="1" kern="1200" dirty="0"/>
        </a:p>
      </dsp:txBody>
      <dsp:txXfrm>
        <a:off x="3805024" y="548975"/>
        <a:ext cx="3371171" cy="421529"/>
      </dsp:txXfrm>
    </dsp:sp>
    <dsp:sp modelId="{4B9580BB-3300-4D90-8269-1CC445E33257}">
      <dsp:nvSpPr>
        <dsp:cNvPr id="0" name=""/>
        <dsp:cNvSpPr/>
      </dsp:nvSpPr>
      <dsp:spPr>
        <a:xfrm>
          <a:off x="3782220" y="1051701"/>
          <a:ext cx="3416779" cy="467137"/>
        </a:xfrm>
        <a:prstGeom prst="roundRect">
          <a:avLst/>
        </a:prstGeom>
        <a:gradFill rotWithShape="1">
          <a:gsLst>
            <a:gs pos="0">
              <a:schemeClr val="accent2">
                <a:tint val="35000"/>
                <a:satMod val="253000"/>
              </a:schemeClr>
            </a:gs>
            <a:gs pos="50000">
              <a:schemeClr val="accent2">
                <a:tint val="42000"/>
                <a:satMod val="255000"/>
              </a:schemeClr>
            </a:gs>
            <a:gs pos="97000">
              <a:schemeClr val="accent2">
                <a:tint val="53000"/>
                <a:satMod val="260000"/>
              </a:schemeClr>
            </a:gs>
            <a:gs pos="100000">
              <a:schemeClr val="accent2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Маски медицинские одноразовые</a:t>
          </a:r>
          <a:endParaRPr lang="ru-RU" sz="1400" b="1" kern="1200" dirty="0"/>
        </a:p>
      </dsp:txBody>
      <dsp:txXfrm>
        <a:off x="3805024" y="1074505"/>
        <a:ext cx="3371171" cy="421529"/>
      </dsp:txXfrm>
    </dsp:sp>
    <dsp:sp modelId="{76B279B9-E3FB-41A3-98F9-1F84B50E981E}">
      <dsp:nvSpPr>
        <dsp:cNvPr id="0" name=""/>
        <dsp:cNvSpPr/>
      </dsp:nvSpPr>
      <dsp:spPr>
        <a:xfrm>
          <a:off x="3782220" y="1577231"/>
          <a:ext cx="3416779" cy="467137"/>
        </a:xfrm>
        <a:prstGeom prst="roundRect">
          <a:avLst/>
        </a:prstGeom>
        <a:gradFill rotWithShape="1">
          <a:gsLst>
            <a:gs pos="0">
              <a:schemeClr val="accent3">
                <a:tint val="35000"/>
                <a:satMod val="253000"/>
              </a:schemeClr>
            </a:gs>
            <a:gs pos="50000">
              <a:schemeClr val="accent3">
                <a:tint val="42000"/>
                <a:satMod val="255000"/>
              </a:schemeClr>
            </a:gs>
            <a:gs pos="97000">
              <a:schemeClr val="accent3">
                <a:tint val="53000"/>
                <a:satMod val="260000"/>
              </a:schemeClr>
            </a:gs>
            <a:gs pos="100000">
              <a:schemeClr val="accent3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 w="9525" cap="flat" cmpd="sng" algn="ctr">
          <a:solidFill>
            <a:schemeClr val="accent3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Респираторы</a:t>
          </a:r>
          <a:endParaRPr lang="ru-RU" sz="1400" b="1" kern="1200" dirty="0"/>
        </a:p>
      </dsp:txBody>
      <dsp:txXfrm>
        <a:off x="3805024" y="1600035"/>
        <a:ext cx="3371171" cy="421529"/>
      </dsp:txXfrm>
    </dsp:sp>
    <dsp:sp modelId="{7F304AD7-0A32-4517-9EEE-D077467D2A06}">
      <dsp:nvSpPr>
        <dsp:cNvPr id="0" name=""/>
        <dsp:cNvSpPr/>
      </dsp:nvSpPr>
      <dsp:spPr>
        <a:xfrm>
          <a:off x="3782220" y="2102761"/>
          <a:ext cx="3416779" cy="467137"/>
        </a:xfrm>
        <a:prstGeom prst="roundRect">
          <a:avLst/>
        </a:prstGeom>
        <a:gradFill rotWithShape="1">
          <a:gsLst>
            <a:gs pos="0">
              <a:schemeClr val="accent4">
                <a:tint val="35000"/>
                <a:satMod val="253000"/>
              </a:schemeClr>
            </a:gs>
            <a:gs pos="50000">
              <a:schemeClr val="accent4">
                <a:tint val="42000"/>
                <a:satMod val="255000"/>
              </a:schemeClr>
            </a:gs>
            <a:gs pos="97000">
              <a:schemeClr val="accent4">
                <a:tint val="53000"/>
                <a:satMod val="260000"/>
              </a:schemeClr>
            </a:gs>
            <a:gs pos="100000">
              <a:schemeClr val="accent4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 w="9525" cap="flat" cmpd="sng" algn="ctr">
          <a:solidFill>
            <a:schemeClr val="accent4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Перчатки медицинские одноразовые</a:t>
          </a:r>
          <a:endParaRPr lang="ru-RU" sz="1400" b="1" kern="1200" dirty="0"/>
        </a:p>
      </dsp:txBody>
      <dsp:txXfrm>
        <a:off x="3805024" y="2125565"/>
        <a:ext cx="3371171" cy="421529"/>
      </dsp:txXfrm>
    </dsp:sp>
    <dsp:sp modelId="{220B8ABF-2A2A-43E6-BEB9-2A08F43BC218}">
      <dsp:nvSpPr>
        <dsp:cNvPr id="0" name=""/>
        <dsp:cNvSpPr/>
      </dsp:nvSpPr>
      <dsp:spPr>
        <a:xfrm>
          <a:off x="3782220" y="2628291"/>
          <a:ext cx="3416779" cy="467137"/>
        </a:xfrm>
        <a:prstGeom prst="roundRect">
          <a:avLst/>
        </a:prstGeom>
        <a:gradFill rotWithShape="1">
          <a:gsLst>
            <a:gs pos="0">
              <a:schemeClr val="accent5">
                <a:tint val="35000"/>
                <a:satMod val="253000"/>
              </a:schemeClr>
            </a:gs>
            <a:gs pos="50000">
              <a:schemeClr val="accent5">
                <a:tint val="42000"/>
                <a:satMod val="255000"/>
              </a:schemeClr>
            </a:gs>
            <a:gs pos="97000">
              <a:schemeClr val="accent5">
                <a:tint val="53000"/>
                <a:satMod val="260000"/>
              </a:schemeClr>
            </a:gs>
            <a:gs pos="100000">
              <a:schemeClr val="accent5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 w="9525" cap="flat" cmpd="sng" algn="ctr">
          <a:solidFill>
            <a:schemeClr val="accent5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Дезинфицирующее средство для рук (антисептик)</a:t>
          </a:r>
          <a:endParaRPr lang="ru-RU" sz="1400" b="1" kern="1200" dirty="0"/>
        </a:p>
      </dsp:txBody>
      <dsp:txXfrm>
        <a:off x="3805024" y="2651095"/>
        <a:ext cx="3371171" cy="421529"/>
      </dsp:txXfrm>
    </dsp:sp>
    <dsp:sp modelId="{2607EF32-0420-4FA8-88B9-AC26919B4572}">
      <dsp:nvSpPr>
        <dsp:cNvPr id="0" name=""/>
        <dsp:cNvSpPr/>
      </dsp:nvSpPr>
      <dsp:spPr>
        <a:xfrm>
          <a:off x="3782220" y="3153822"/>
          <a:ext cx="3416779" cy="467137"/>
        </a:xfrm>
        <a:prstGeom prst="roundRect">
          <a:avLst/>
        </a:prstGeom>
        <a:gradFill rotWithShape="1">
          <a:gsLst>
            <a:gs pos="0">
              <a:schemeClr val="accent6">
                <a:tint val="35000"/>
                <a:satMod val="253000"/>
              </a:schemeClr>
            </a:gs>
            <a:gs pos="50000">
              <a:schemeClr val="accent6">
                <a:tint val="42000"/>
                <a:satMod val="255000"/>
              </a:schemeClr>
            </a:gs>
            <a:gs pos="97000">
              <a:schemeClr val="accent6">
                <a:tint val="53000"/>
                <a:satMod val="260000"/>
              </a:schemeClr>
            </a:gs>
            <a:gs pos="100000">
              <a:schemeClr val="accent6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 w="9525" cap="flat" cmpd="sng" algn="ctr">
          <a:solidFill>
            <a:schemeClr val="accent6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Автоматические дозаторы для дезинфицирующих средств</a:t>
          </a:r>
          <a:endParaRPr lang="ru-RU" sz="1400" b="1" kern="1200" dirty="0"/>
        </a:p>
      </dsp:txBody>
      <dsp:txXfrm>
        <a:off x="3805024" y="3176626"/>
        <a:ext cx="3371171" cy="421529"/>
      </dsp:txXfrm>
    </dsp:sp>
    <dsp:sp modelId="{3E860371-FA54-4E29-8970-4860BACE1DBB}">
      <dsp:nvSpPr>
        <dsp:cNvPr id="0" name=""/>
        <dsp:cNvSpPr/>
      </dsp:nvSpPr>
      <dsp:spPr>
        <a:xfrm>
          <a:off x="3782220" y="3679352"/>
          <a:ext cx="3416779" cy="467137"/>
        </a:xfrm>
        <a:prstGeom prst="roundRect">
          <a:avLst/>
        </a:prstGeom>
        <a:gradFill rotWithShape="1">
          <a:gsLst>
            <a:gs pos="0">
              <a:schemeClr val="dk1">
                <a:tint val="35000"/>
                <a:satMod val="253000"/>
              </a:schemeClr>
            </a:gs>
            <a:gs pos="50000">
              <a:schemeClr val="dk1">
                <a:tint val="42000"/>
                <a:satMod val="255000"/>
              </a:schemeClr>
            </a:gs>
            <a:gs pos="97000">
              <a:schemeClr val="dk1">
                <a:tint val="53000"/>
                <a:satMod val="260000"/>
              </a:schemeClr>
            </a:gs>
            <a:gs pos="100000">
              <a:schemeClr val="dk1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 w="9525" cap="flat" cmpd="sng" algn="ctr">
          <a:solidFill>
            <a:schemeClr val="dk1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Облучатели бактерицидные напольные </a:t>
          </a:r>
          <a:endParaRPr lang="ru-RU" sz="1400" b="1" kern="1200" dirty="0"/>
        </a:p>
      </dsp:txBody>
      <dsp:txXfrm>
        <a:off x="3805024" y="3702156"/>
        <a:ext cx="3371171" cy="421529"/>
      </dsp:txXfrm>
    </dsp:sp>
    <dsp:sp modelId="{8D7E1EDA-8D63-4470-A54E-2CDEEE94F5FB}">
      <dsp:nvSpPr>
        <dsp:cNvPr id="0" name=""/>
        <dsp:cNvSpPr/>
      </dsp:nvSpPr>
      <dsp:spPr>
        <a:xfrm>
          <a:off x="3782220" y="4204882"/>
          <a:ext cx="3416779" cy="467137"/>
        </a:xfrm>
        <a:prstGeom prst="roundRect">
          <a:avLst/>
        </a:prstGeom>
        <a:gradFill rotWithShape="1">
          <a:gsLst>
            <a:gs pos="0">
              <a:schemeClr val="accent1">
                <a:tint val="35000"/>
                <a:satMod val="253000"/>
              </a:schemeClr>
            </a:gs>
            <a:gs pos="50000">
              <a:schemeClr val="accent1">
                <a:tint val="42000"/>
                <a:satMod val="255000"/>
              </a:schemeClr>
            </a:gs>
            <a:gs pos="97000">
              <a:schemeClr val="accent1">
                <a:tint val="53000"/>
                <a:satMod val="260000"/>
              </a:schemeClr>
            </a:gs>
            <a:gs pos="100000">
              <a:schemeClr val="accent1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 w="9525" cap="flat" cmpd="sng" algn="ctr">
          <a:solidFill>
            <a:schemeClr val="accent1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НА СУММУ </a:t>
          </a:r>
          <a:r>
            <a:rPr lang="ru-RU" sz="1800" b="1" kern="1200" dirty="0" smtClean="0">
              <a:solidFill>
                <a:srgbClr val="FF0000"/>
              </a:solidFill>
            </a:rPr>
            <a:t>120 998,54 бел.руб.</a:t>
          </a:r>
          <a:endParaRPr lang="ru-RU" sz="2000" b="1" kern="1200" dirty="0">
            <a:solidFill>
              <a:srgbClr val="FF0000"/>
            </a:solidFill>
          </a:endParaRPr>
        </a:p>
      </dsp:txBody>
      <dsp:txXfrm>
        <a:off x="3805024" y="4227686"/>
        <a:ext cx="3371171" cy="4215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967233-8327-40FC-89F9-57088BE9F56C}">
      <dsp:nvSpPr>
        <dsp:cNvPr id="0" name=""/>
        <dsp:cNvSpPr/>
      </dsp:nvSpPr>
      <dsp:spPr>
        <a:xfrm rot="21300000">
          <a:off x="15359" y="1192470"/>
          <a:ext cx="6571822" cy="639395"/>
        </a:xfrm>
        <a:prstGeom prst="mathMinus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D43017-DFE2-4E30-90E9-33978AA1B0C6}">
      <dsp:nvSpPr>
        <dsp:cNvPr id="0" name=""/>
        <dsp:cNvSpPr/>
      </dsp:nvSpPr>
      <dsp:spPr>
        <a:xfrm>
          <a:off x="792305" y="151216"/>
          <a:ext cx="1980762" cy="1209734"/>
        </a:xfrm>
        <a:prstGeom prst="downArrow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0B1AAAB-946D-4D6A-83E7-3851EAEF39A5}">
      <dsp:nvSpPr>
        <dsp:cNvPr id="0" name=""/>
        <dsp:cNvSpPr/>
      </dsp:nvSpPr>
      <dsp:spPr>
        <a:xfrm>
          <a:off x="3499347" y="0"/>
          <a:ext cx="2112813" cy="127022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Заболевших работников – </a:t>
          </a:r>
          <a:r>
            <a:rPr lang="ru-RU" sz="1500" b="1" kern="1200" dirty="0" smtClean="0">
              <a:solidFill>
                <a:srgbClr val="FF0000"/>
              </a:solidFill>
            </a:rPr>
            <a:t>115</a:t>
          </a:r>
          <a:r>
            <a:rPr lang="ru-RU" sz="1500" b="1" kern="1200" dirty="0" smtClean="0"/>
            <a:t> (</a:t>
          </a:r>
          <a:r>
            <a:rPr lang="ru-RU" sz="1500" b="1" kern="1200" dirty="0" smtClean="0">
              <a:solidFill>
                <a:srgbClr val="FF0000"/>
              </a:solidFill>
            </a:rPr>
            <a:t>9,1%</a:t>
          </a:r>
          <a:r>
            <a:rPr lang="ru-RU" sz="1500" b="1" kern="1200" dirty="0" smtClean="0"/>
            <a:t> от штатной численности сотрудников). </a:t>
          </a:r>
          <a:endParaRPr lang="ru-RU" sz="1500" b="1" kern="1200" dirty="0"/>
        </a:p>
      </dsp:txBody>
      <dsp:txXfrm>
        <a:off x="3499347" y="0"/>
        <a:ext cx="2112813" cy="1270221"/>
      </dsp:txXfrm>
    </dsp:sp>
    <dsp:sp modelId="{E667367A-2958-431C-9EC8-8D83AB84A3B5}">
      <dsp:nvSpPr>
        <dsp:cNvPr id="0" name=""/>
        <dsp:cNvSpPr/>
      </dsp:nvSpPr>
      <dsp:spPr>
        <a:xfrm>
          <a:off x="3829474" y="1663385"/>
          <a:ext cx="1980762" cy="1209734"/>
        </a:xfrm>
        <a:prstGeom prst="upArrow">
          <a:avLst/>
        </a:prstGeom>
        <a:solidFill>
          <a:schemeClr val="accent2">
            <a:hueOff val="19008843"/>
            <a:satOff val="-36686"/>
            <a:lumOff val="-471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90E18B-199C-48AF-9906-3B66FFEE3D43}">
      <dsp:nvSpPr>
        <dsp:cNvPr id="0" name=""/>
        <dsp:cNvSpPr/>
      </dsp:nvSpPr>
      <dsp:spPr>
        <a:xfrm>
          <a:off x="990381" y="1754115"/>
          <a:ext cx="2112813" cy="127022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Заболевших студентов – </a:t>
          </a:r>
          <a:r>
            <a:rPr lang="ru-RU" sz="1500" b="1" kern="1200" dirty="0" smtClean="0">
              <a:solidFill>
                <a:srgbClr val="FF0000"/>
              </a:solidFill>
            </a:rPr>
            <a:t>174</a:t>
          </a:r>
          <a:r>
            <a:rPr lang="ru-RU" sz="1500" b="1" kern="1200" dirty="0" smtClean="0"/>
            <a:t> (</a:t>
          </a:r>
          <a:r>
            <a:rPr lang="ru-RU" sz="1500" b="1" kern="1200" dirty="0" smtClean="0">
              <a:solidFill>
                <a:srgbClr val="FF0000"/>
              </a:solidFill>
            </a:rPr>
            <a:t>3,8%</a:t>
          </a:r>
          <a:r>
            <a:rPr lang="ru-RU" sz="1500" b="1" kern="1200" dirty="0" smtClean="0"/>
            <a:t> от общей численности обучающихся).</a:t>
          </a:r>
          <a:endParaRPr lang="ru-RU" sz="1500" b="1" kern="1200" dirty="0"/>
        </a:p>
      </dsp:txBody>
      <dsp:txXfrm>
        <a:off x="990381" y="1754115"/>
        <a:ext cx="2112813" cy="127022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7B7383-9831-43F0-BEDB-64D502F4F367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A68E4-6468-4868-A134-92C7077E0A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528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2946" y="744617"/>
            <a:ext cx="4531783" cy="372308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614217-A83D-4FF2-8699-4AE3C9F6571D}" type="datetimeFigureOut">
              <a:rPr lang="ru-RU" smtClean="0"/>
              <a:t>09.12.2020</a:t>
            </a:fld>
            <a:endParaRPr lang="ru-RU" dirty="0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9DA67D-AE8E-4455-A381-373DB122744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12/9/2020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9DA67D-AE8E-4455-A381-373DB122744E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12/9/2020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9DA67D-AE8E-4455-A381-373DB122744E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/>
        </p:nvSpPr>
        <p:spPr bwMode="gray">
          <a:xfrm>
            <a:off x="0" y="4964113"/>
            <a:ext cx="9144000" cy="1893887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63529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gray">
          <a:xfrm>
            <a:off x="0" y="0"/>
            <a:ext cx="9144000" cy="381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gray">
          <a:xfrm flipV="1">
            <a:off x="0" y="4953000"/>
            <a:ext cx="9144000" cy="76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Rectangle 18" descr="02"/>
          <p:cNvSpPr>
            <a:spLocks noChangeAspect="1" noChangeArrowheads="1"/>
          </p:cNvSpPr>
          <p:nvPr/>
        </p:nvSpPr>
        <p:spPr bwMode="gray">
          <a:xfrm>
            <a:off x="0" y="381000"/>
            <a:ext cx="3052763" cy="4589463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Rectangle 19" descr="03"/>
          <p:cNvSpPr>
            <a:spLocks noChangeAspect="1" noChangeArrowheads="1"/>
          </p:cNvSpPr>
          <p:nvPr/>
        </p:nvSpPr>
        <p:spPr bwMode="gray">
          <a:xfrm>
            <a:off x="3048000" y="381000"/>
            <a:ext cx="3052763" cy="4594225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9" name="Rectangle 20" descr="04"/>
          <p:cNvSpPr>
            <a:spLocks noChangeAspect="1" noChangeArrowheads="1"/>
          </p:cNvSpPr>
          <p:nvPr/>
        </p:nvSpPr>
        <p:spPr bwMode="gray">
          <a:xfrm>
            <a:off x="6091238" y="381000"/>
            <a:ext cx="3052762" cy="4589463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" name="Text Box 25"/>
          <p:cNvSpPr txBox="1">
            <a:spLocks noChangeArrowheads="1"/>
          </p:cNvSpPr>
          <p:nvPr/>
        </p:nvSpPr>
        <p:spPr bwMode="auto">
          <a:xfrm>
            <a:off x="7924800" y="6262688"/>
            <a:ext cx="1035050" cy="36671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FFFFFF"/>
                </a:solidFill>
              </a:rPr>
              <a:t>L/O/G/O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369888"/>
          </a:xfrm>
        </p:spPr>
        <p:txBody>
          <a:bodyPr anchor="b"/>
          <a:lstStyle>
            <a:lvl1pPr marL="0" indent="0" algn="dist">
              <a:buFontTx/>
              <a:buNone/>
              <a:defRPr sz="1400" b="1">
                <a:solidFill>
                  <a:srgbClr val="F8F8F8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159375"/>
            <a:ext cx="6477000" cy="1317625"/>
          </a:xfrm>
          <a:effectLst>
            <a:outerShdw dist="35921" dir="2700000" algn="ctr" rotWithShape="0">
              <a:srgbClr val="333333">
                <a:alpha val="50000"/>
              </a:srgbClr>
            </a:outerShdw>
          </a:effectLst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77000"/>
            <a:ext cx="2133600" cy="244475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77000"/>
            <a:ext cx="2895600" cy="244475"/>
          </a:xfrm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77000"/>
            <a:ext cx="2133600" cy="244475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6E7B715-7D9F-418C-AA7A-A35F9B1BF1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591049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2A2DF-6D2E-4E7E-BD61-DD0D4365874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299694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3A8C7-838E-41FF-B0B6-613EE1C3736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192100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3884613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1413" y="1219200"/>
            <a:ext cx="3884612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CC1F3-B2E3-4EE6-B095-9F352712F83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262031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E6F689-E74C-4D17-BF77-F036E76B9DC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322889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EC3EF-87D9-4A60-A320-1A3AA0CCFF5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327020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EE9AA-9092-45FE-AC39-8B72BC230BF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108444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5511C-D784-45A7-8624-4B31B6A1155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68700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12/9/2020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9DA67D-AE8E-4455-A381-373DB122744E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08D97-2B38-4FDC-B24E-7159E54F67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474735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C7316-2167-44A5-8AAD-F25D196007B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848746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6413" y="152400"/>
            <a:ext cx="1979612" cy="6172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152400"/>
            <a:ext cx="5789613" cy="6172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6DD63-9DA1-4FD1-A767-10F65F78EDF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146760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845425" cy="838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914400" y="1219200"/>
            <a:ext cx="7921625" cy="5105400"/>
          </a:xfrm>
        </p:spPr>
        <p:txBody>
          <a:bodyPr/>
          <a:lstStyle/>
          <a:p>
            <a:pPr lvl="0"/>
            <a:r>
              <a:rPr lang="ru-RU" noProof="0" dirty="0" smtClean="0"/>
              <a:t>Вставка диаграммы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177054-A00A-4B80-AEAC-25163940B54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441167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845425" cy="838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14400" y="1219200"/>
            <a:ext cx="7921625" cy="5105400"/>
          </a:xfrm>
        </p:spPr>
        <p:txBody>
          <a:bodyPr/>
          <a:lstStyle/>
          <a:p>
            <a:pPr lvl="0"/>
            <a:r>
              <a:rPr lang="ru-RU" noProof="0" dirty="0" smtClean="0"/>
              <a:t>Вставка таблицы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645C6-D3D3-4633-BD84-958E63F46BE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163652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845425" cy="838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914400" y="1219200"/>
            <a:ext cx="7921625" cy="5105400"/>
          </a:xfrm>
        </p:spPr>
        <p:txBody>
          <a:bodyPr/>
          <a:lstStyle/>
          <a:p>
            <a:pPr lvl="0"/>
            <a:r>
              <a:rPr lang="ru-RU" noProof="0" dirty="0" smtClean="0"/>
              <a:t>Вставка рисунка SmartArt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DD948-6AAD-4274-9934-A01E34F3DC8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20151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845425" cy="838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219200"/>
            <a:ext cx="3884613" cy="5105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951413" y="1219200"/>
            <a:ext cx="3884612" cy="2476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951413" y="3848100"/>
            <a:ext cx="3884612" cy="2476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AA59E-AE69-45B1-ADAA-F97F541E4C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417430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990600" y="152400"/>
            <a:ext cx="7845425" cy="838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914400" y="1219200"/>
            <a:ext cx="3884613" cy="2476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951413" y="1219200"/>
            <a:ext cx="3884612" cy="2476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914400" y="3848100"/>
            <a:ext cx="3884613" cy="2476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951413" y="3848100"/>
            <a:ext cx="3884612" cy="2476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0245B-46CC-44D3-A38C-6F4F6B56798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184896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ru-RU" sz="3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ru-RU" sz="3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ru-RU" sz="3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ru-RU" sz="3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ru-RU" sz="3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SzPct val="70000"/>
                <a:buFont typeface="Wingdings" pitchFamily="2" charset="2"/>
                <a:buChar char="n"/>
                <a:defRPr/>
              </a:pPr>
              <a:endPara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SzPct val="70000"/>
                <a:buFont typeface="Wingdings" pitchFamily="2" charset="2"/>
                <a:buChar char="n"/>
                <a:defRPr/>
              </a:pPr>
              <a:endPara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1748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1748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1FAE7-D943-4D26-9DC4-50B949DEA6FA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09.12.2020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64E61-8C3A-48F2-9678-9BF40EB2C54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55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CED8F-A2CF-4356-BC28-F3DA568A6593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09.12.2020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67EE1-17FC-4CC4-8EF5-167166C1308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85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12/9/2020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9DA67D-AE8E-4455-A381-373DB122744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B9058-4BCE-4E99-87BB-F22CED063BC0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09.12.2020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2A368-39E6-4D03-A7BF-DF72710B64B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01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1D64B-A7E7-4534-B8C6-0176DE7D3217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09.12.2020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26CC0-29CD-4A86-AFD3-7F283D37CC7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75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A7516-E5DB-449F-9DAE-1F2CC5B806BD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09.12.2020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8C4C2-B684-4692-BCAF-F9FFA2A9124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26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5DCA1-746C-4ABC-A5CD-5BC28F796294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09.12.2020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8FD38-9C3C-489E-B6D7-B7133917337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82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B6B61-0FC3-413B-B801-7542240D7EDD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09.12.2020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98786-FBB0-44C2-8499-A24CB2E3574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74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F5A18-F1C8-4456-B305-B8C9B24E9ADF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09.12.2020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2037A-4605-47A1-9FF9-5D163FC3C0C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67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10462-9DAD-42C8-8C52-7F5A5C45CC16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09.12.2020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C0290-3C77-45C6-ABE3-5F30A5CD697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43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12/9/2020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9DA67D-AE8E-4455-A381-373DB122744E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12/9/2020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9DA67D-AE8E-4455-A381-373DB122744E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12/9/2020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9DA67D-AE8E-4455-A381-373DB122744E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12/9/2020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9DA67D-AE8E-4455-A381-373DB122744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12/9/2020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9DA67D-AE8E-4455-A381-373DB122744E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12/9/2020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9DA67D-AE8E-4455-A381-373DB122744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5.jpe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4000"/>
            <a:lum/>
          </a:blip>
          <a:srcRect/>
          <a:tile tx="0" ty="0" sx="90000" sy="81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12/9/2020</a:t>
            </a:fld>
            <a:endParaRPr lang="en-US" dirty="0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kumimoji="0" lang="en-US" dirty="0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359DA67D-AE8E-4455-A381-373DB122744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alphaModFix amt="54000"/>
            <a:lum/>
          </a:blip>
          <a:srcRect/>
          <a:tile tx="0" ty="0" sx="90000" sy="81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/>
        </p:nvSpPr>
        <p:spPr bwMode="gray">
          <a:xfrm>
            <a:off x="0" y="0"/>
            <a:ext cx="741363" cy="68580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63529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990600" y="152400"/>
            <a:ext cx="78454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914400" y="1219200"/>
            <a:ext cx="792162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923925" y="6461125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943600" y="6461125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85725" y="6461125"/>
            <a:ext cx="609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47D6A3-8F8A-4DAD-B0DD-B9F42CF8DEEF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2" name="Rectangle 9" descr="02"/>
          <p:cNvSpPr>
            <a:spLocks noChangeAspect="1" noChangeArrowheads="1"/>
          </p:cNvSpPr>
          <p:nvPr/>
        </p:nvSpPr>
        <p:spPr bwMode="gray">
          <a:xfrm>
            <a:off x="0" y="0"/>
            <a:ext cx="742950" cy="1066800"/>
          </a:xfrm>
          <a:prstGeom prst="rect">
            <a:avLst/>
          </a:prstGeom>
          <a:blipFill dpi="0" rotWithShape="1">
            <a:blip r:embed="rId19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33" name="Rectangle 10" descr="03"/>
          <p:cNvSpPr>
            <a:spLocks noChangeAspect="1" noChangeArrowheads="1"/>
          </p:cNvSpPr>
          <p:nvPr/>
        </p:nvSpPr>
        <p:spPr bwMode="gray">
          <a:xfrm>
            <a:off x="0" y="1143000"/>
            <a:ext cx="742950" cy="1069975"/>
          </a:xfrm>
          <a:prstGeom prst="rect">
            <a:avLst/>
          </a:prstGeom>
          <a:blipFill dpi="0" rotWithShape="1">
            <a:blip r:embed="rId20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34" name="Rectangle 11" descr="04"/>
          <p:cNvSpPr>
            <a:spLocks noChangeArrowheads="1"/>
          </p:cNvSpPr>
          <p:nvPr/>
        </p:nvSpPr>
        <p:spPr bwMode="gray">
          <a:xfrm>
            <a:off x="0" y="2209800"/>
            <a:ext cx="742950" cy="1069975"/>
          </a:xfrm>
          <a:prstGeom prst="rect">
            <a:avLst/>
          </a:prstGeom>
          <a:blipFill dpi="0" rotWithShape="1">
            <a:blip r:embed="rId21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35" name="Rectangle 8"/>
          <p:cNvSpPr>
            <a:spLocks noChangeArrowheads="1"/>
          </p:cNvSpPr>
          <p:nvPr/>
        </p:nvSpPr>
        <p:spPr bwMode="gray">
          <a:xfrm>
            <a:off x="0" y="1066800"/>
            <a:ext cx="9144000" cy="76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359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</p:sldLayoutIdLst>
  <p:transition>
    <p:random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alphaModFix amt="54000"/>
            <a:lum/>
          </a:blip>
          <a:srcRect/>
          <a:tile tx="0" ty="0" sx="90000" sy="81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9F786C39-EA0A-47DE-8344-C0B34AA34314}" type="datetimeFigureOut">
              <a:rPr lang="ru-RU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09.12.2020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A9C70CB5-9B0D-4F1A-AE28-166992AF6604}" type="slidenum">
              <a:rPr lang="ru-RU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4344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16454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ru-RU" sz="3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16455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ru-RU" sz="3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16456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ru-RU" sz="3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16457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ru-RU" sz="3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16458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ru-RU" sz="3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61645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SzPct val="70000"/>
                <a:buFont typeface="Wingdings" pitchFamily="2" charset="2"/>
                <a:buChar char="n"/>
                <a:defRPr/>
              </a:pPr>
              <a:endPara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16460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SzPct val="70000"/>
                <a:buFont typeface="Wingdings" pitchFamily="2" charset="2"/>
                <a:buChar char="n"/>
                <a:defRPr/>
              </a:pPr>
              <a:endPara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1646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646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1646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8684975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65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5.jpe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8.jpeg"/><Relationship Id="rId5" Type="http://schemas.openxmlformats.org/officeDocument/2006/relationships/diagramData" Target="../diagrams/data1.xml"/><Relationship Id="rId10" Type="http://schemas.openxmlformats.org/officeDocument/2006/relationships/image" Target="../media/image17.jpeg"/><Relationship Id="rId4" Type="http://schemas.openxmlformats.org/officeDocument/2006/relationships/image" Target="../media/image16.pn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2051720" y="128781"/>
            <a:ext cx="6312095" cy="101915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Autofit/>
          </a:bodyPr>
          <a:lstStyle>
            <a:lvl1pPr algn="l" rtl="0" eaLnBrk="1" latinLnBrk="0" hangingPunct="1">
              <a:lnSpc>
                <a:spcPts val="4500"/>
              </a:lnSpc>
              <a:spcBef>
                <a:spcPct val="0"/>
              </a:spcBef>
              <a:buNone/>
              <a:defRPr kumimoji="0" sz="4000" b="1" kern="1200" cap="all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lnSpc>
                <a:spcPct val="100000"/>
              </a:lnSpc>
            </a:pPr>
            <a:r>
              <a:rPr lang="ru-RU" sz="1800" dirty="0" smtClean="0">
                <a:solidFill>
                  <a:srgbClr val="002060"/>
                </a:solidFill>
              </a:rPr>
              <a:t>Учреждение образования </a:t>
            </a:r>
            <a:br>
              <a:rPr lang="ru-RU" sz="1800" dirty="0" smtClean="0">
                <a:solidFill>
                  <a:srgbClr val="002060"/>
                </a:solidFill>
              </a:rPr>
            </a:br>
            <a:r>
              <a:rPr lang="ru-RU" sz="1800" dirty="0" smtClean="0">
                <a:solidFill>
                  <a:srgbClr val="002060"/>
                </a:solidFill>
              </a:rPr>
              <a:t>«Гродненский государственный медицинский университет»</a:t>
            </a: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24320" y="2348880"/>
            <a:ext cx="6119680" cy="252028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kumimoji="0" b="1" cap="all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cap="none" dirty="0">
                <a:solidFill>
                  <a:srgbClr val="002060"/>
                </a:solidFill>
              </a:rPr>
              <a:t>Об организации деятельности </a:t>
            </a:r>
            <a:r>
              <a:rPr lang="ru-RU" sz="2800" cap="none" dirty="0" smtClean="0">
                <a:solidFill>
                  <a:srgbClr val="002060"/>
                </a:solidFill>
              </a:rPr>
              <a:t/>
            </a:r>
            <a:br>
              <a:rPr lang="ru-RU" sz="2800" cap="none" dirty="0" smtClean="0">
                <a:solidFill>
                  <a:srgbClr val="002060"/>
                </a:solidFill>
              </a:rPr>
            </a:br>
            <a:r>
              <a:rPr lang="ru-RU" sz="2800" cap="none" dirty="0" smtClean="0">
                <a:solidFill>
                  <a:srgbClr val="002060"/>
                </a:solidFill>
              </a:rPr>
              <a:t>учреждения </a:t>
            </a:r>
            <a:r>
              <a:rPr lang="ru-RU" sz="2800" cap="none" dirty="0">
                <a:solidFill>
                  <a:srgbClr val="002060"/>
                </a:solidFill>
              </a:rPr>
              <a:t>образования </a:t>
            </a:r>
            <a:r>
              <a:rPr lang="ru-RU" sz="2800" cap="none" dirty="0" smtClean="0">
                <a:solidFill>
                  <a:srgbClr val="002060"/>
                </a:solidFill>
              </a:rPr>
              <a:t/>
            </a:r>
            <a:br>
              <a:rPr lang="ru-RU" sz="2800" cap="none" dirty="0" smtClean="0">
                <a:solidFill>
                  <a:srgbClr val="002060"/>
                </a:solidFill>
              </a:rPr>
            </a:br>
            <a:r>
              <a:rPr lang="ru-RU" sz="2800" cap="none" dirty="0" smtClean="0">
                <a:solidFill>
                  <a:srgbClr val="002060"/>
                </a:solidFill>
              </a:rPr>
              <a:t>«</a:t>
            </a:r>
            <a:r>
              <a:rPr lang="ru-RU" sz="2800" cap="none" dirty="0">
                <a:solidFill>
                  <a:srgbClr val="002060"/>
                </a:solidFill>
              </a:rPr>
              <a:t>Гродненский государственный </a:t>
            </a:r>
            <a:r>
              <a:rPr lang="ru-RU" sz="2800" cap="none" dirty="0" smtClean="0">
                <a:solidFill>
                  <a:srgbClr val="002060"/>
                </a:solidFill>
              </a:rPr>
              <a:t/>
            </a:r>
            <a:br>
              <a:rPr lang="ru-RU" sz="2800" cap="none" dirty="0" smtClean="0">
                <a:solidFill>
                  <a:srgbClr val="002060"/>
                </a:solidFill>
              </a:rPr>
            </a:br>
            <a:r>
              <a:rPr lang="ru-RU" sz="2800" cap="none" dirty="0" smtClean="0">
                <a:solidFill>
                  <a:srgbClr val="002060"/>
                </a:solidFill>
              </a:rPr>
              <a:t>медицинский </a:t>
            </a:r>
            <a:r>
              <a:rPr lang="ru-RU" sz="2800" cap="none" dirty="0">
                <a:solidFill>
                  <a:srgbClr val="002060"/>
                </a:solidFill>
              </a:rPr>
              <a:t>университет» </a:t>
            </a:r>
            <a:r>
              <a:rPr lang="ru-RU" sz="2800" cap="none" dirty="0" smtClean="0">
                <a:solidFill>
                  <a:srgbClr val="002060"/>
                </a:solidFill>
              </a:rPr>
              <a:t/>
            </a:r>
            <a:br>
              <a:rPr lang="ru-RU" sz="2800" cap="none" dirty="0" smtClean="0">
                <a:solidFill>
                  <a:srgbClr val="002060"/>
                </a:solidFill>
              </a:rPr>
            </a:br>
            <a:r>
              <a:rPr lang="ru-RU" sz="2800" cap="none" dirty="0" smtClean="0">
                <a:solidFill>
                  <a:srgbClr val="002060"/>
                </a:solidFill>
              </a:rPr>
              <a:t>в </a:t>
            </a:r>
            <a:r>
              <a:rPr lang="ru-RU" sz="2800" cap="none" dirty="0">
                <a:solidFill>
                  <a:srgbClr val="002060"/>
                </a:solidFill>
              </a:rPr>
              <a:t>период пандемии </a:t>
            </a:r>
            <a:r>
              <a:rPr lang="ru-RU" sz="2800" cap="none" dirty="0" smtClean="0">
                <a:solidFill>
                  <a:srgbClr val="002060"/>
                </a:solidFill>
              </a:rPr>
              <a:t/>
            </a:r>
            <a:br>
              <a:rPr lang="ru-RU" sz="2800" cap="none" dirty="0" smtClean="0">
                <a:solidFill>
                  <a:srgbClr val="002060"/>
                </a:solidFill>
              </a:rPr>
            </a:br>
            <a:r>
              <a:rPr lang="ru-RU" sz="2800" cap="none" dirty="0" smtClean="0">
                <a:solidFill>
                  <a:srgbClr val="002060"/>
                </a:solidFill>
              </a:rPr>
              <a:t>коронавирусной </a:t>
            </a:r>
            <a:r>
              <a:rPr lang="ru-RU" sz="2800" cap="none" dirty="0">
                <a:solidFill>
                  <a:srgbClr val="002060"/>
                </a:solidFill>
              </a:rPr>
              <a:t>инфекции</a:t>
            </a: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3923933" y="5589240"/>
            <a:ext cx="5184576" cy="98938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Autofit/>
          </a:bodyPr>
          <a:lstStyle>
            <a:defPPr>
              <a:defRPr lang="ru-RU"/>
            </a:defPPr>
            <a:lvl1pPr algn="ctr">
              <a:lnSpc>
                <a:spcPct val="150000"/>
              </a:lnSpc>
              <a:spcBef>
                <a:spcPct val="0"/>
              </a:spcBef>
              <a:buNone/>
              <a:defRPr kumimoji="0" sz="2000" b="1" cap="none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dirty="0" smtClean="0">
                <a:solidFill>
                  <a:srgbClr val="002060"/>
                </a:solidFill>
              </a:rPr>
              <a:t>Ректор </a:t>
            </a:r>
            <a:endParaRPr lang="en-US" dirty="0" smtClean="0">
              <a:solidFill>
                <a:srgbClr val="002060"/>
              </a:solidFill>
            </a:endParaRPr>
          </a:p>
          <a:p>
            <a:pPr algn="r">
              <a:lnSpc>
                <a:spcPct val="100000"/>
              </a:lnSpc>
            </a:pPr>
            <a:r>
              <a:rPr lang="ru-RU" dirty="0" smtClean="0">
                <a:solidFill>
                  <a:srgbClr val="002060"/>
                </a:solidFill>
              </a:rPr>
              <a:t>Кроткова </a:t>
            </a:r>
            <a:r>
              <a:rPr lang="ru-RU" dirty="0">
                <a:solidFill>
                  <a:srgbClr val="002060"/>
                </a:solidFill>
              </a:rPr>
              <a:t>Елена Николаевна 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8303" y="17666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84"/>
          <a:stretch/>
        </p:blipFill>
        <p:spPr>
          <a:xfrm>
            <a:off x="1187624" y="129104"/>
            <a:ext cx="1042638" cy="9826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07"/>
          <a:stretch/>
        </p:blipFill>
        <p:spPr>
          <a:xfrm>
            <a:off x="179512" y="102057"/>
            <a:ext cx="1008112" cy="103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71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91" y="116632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</a:rPr>
              <a:t> Мероприятия по предупреждению заражения и распространения </a:t>
            </a:r>
            <a:r>
              <a:rPr lang="ru-RU" sz="3200" b="1" dirty="0" err="1" smtClean="0">
                <a:solidFill>
                  <a:schemeClr val="accent3">
                    <a:lumMod val="75000"/>
                  </a:schemeClr>
                </a:solidFill>
              </a:rPr>
              <a:t>ковидной</a:t>
            </a: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</a:rPr>
              <a:t> инфекции</a:t>
            </a:r>
            <a:endParaRPr lang="ru-RU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268760"/>
            <a:ext cx="7138040" cy="4800600"/>
          </a:xfrm>
        </p:spPr>
        <p:txBody>
          <a:bodyPr>
            <a:normAutofit lnSpcReduction="10000"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Действует масочный режим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требования по социальному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дистанцированию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Увеличено количество влажных уборок с использованием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дезсредств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обеззараживанием воздуха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Организованы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онлайн-трансляции проводимых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онлайн-совещаний руководства университета с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сотрудниками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Отменены все массовые мероприятия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88199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5760640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chemeClr val="accent3">
                    <a:lumMod val="75000"/>
                  </a:schemeClr>
                </a:solidFill>
              </a:rPr>
              <a:t>Информация о закупках средств индивидуальной </a:t>
            </a:r>
            <a:r>
              <a:rPr lang="ru-RU" sz="3100" b="1" dirty="0" smtClean="0">
                <a:solidFill>
                  <a:schemeClr val="accent3">
                    <a:lumMod val="75000"/>
                  </a:schemeClr>
                </a:solidFill>
              </a:rPr>
              <a:t>защиты для сотрудников и студентов</a:t>
            </a:r>
            <a:endParaRPr lang="ru-RU" sz="31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777840675"/>
              </p:ext>
            </p:extLst>
          </p:nvPr>
        </p:nvGraphicFramePr>
        <p:xfrm>
          <a:off x="18729" y="1196752"/>
          <a:ext cx="8352928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9520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7200800" cy="12824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chemeClr val="accent3">
                    <a:lumMod val="75000"/>
                  </a:schemeClr>
                </a:solidFill>
              </a:rPr>
              <a:t>Заболеваемость студентов и сотрудников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1080329"/>
              </p:ext>
            </p:extLst>
          </p:nvPr>
        </p:nvGraphicFramePr>
        <p:xfrm>
          <a:off x="467544" y="1556792"/>
          <a:ext cx="6134100" cy="1303903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1435100"/>
                <a:gridCol w="1600200"/>
                <a:gridCol w="1473200"/>
                <a:gridCol w="1625600"/>
              </a:tblGrid>
              <a:tr h="432048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Количество случаев заболевших COVID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80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Работников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Из них выздоровели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Обучающихся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Из них выздоровели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238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115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99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174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158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153824161"/>
              </p:ext>
            </p:extLst>
          </p:nvPr>
        </p:nvGraphicFramePr>
        <p:xfrm>
          <a:off x="489738" y="3356992"/>
          <a:ext cx="6602542" cy="3024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0848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>
            <a:off x="0" y="116632"/>
            <a:ext cx="7596336" cy="15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3. Практическая 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помощь УО «Гродненский государственный медицинский университет» в учреждениям здравоохранения  условиях пандемии инфекции С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OVID-19</a:t>
            </a:r>
            <a:endParaRPr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1" name="Google Shape;91;p14"/>
          <p:cNvSpPr txBox="1">
            <a:spLocks noGrp="1"/>
          </p:cNvSpPr>
          <p:nvPr>
            <p:ph type="body" idx="1"/>
          </p:nvPr>
        </p:nvSpPr>
        <p:spPr>
          <a:xfrm>
            <a:off x="499150" y="1988839"/>
            <a:ext cx="8145698" cy="4659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57200" algn="just">
              <a:lnSpc>
                <a:spcPct val="80000"/>
              </a:lnSpc>
              <a:spcBef>
                <a:spcPts val="592"/>
              </a:spcBef>
              <a:buSzPct val="100000"/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студентов для работы в учреждениях здравоохранения в качестве средних и младших медицинских работников, волонтеров.</a:t>
            </a:r>
          </a:p>
          <a:p>
            <a:pPr lvl="0" indent="-457200" algn="just">
              <a:lnSpc>
                <a:spcPct val="80000"/>
              </a:lnSpc>
              <a:spcBef>
                <a:spcPts val="592"/>
              </a:spcBef>
              <a:buSzPct val="100000"/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консультативно-методической и образовательной помощи сотрудниками университета врачам учреждений здравоохранения по вопросам диагностики, лечения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ковидной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инфекции.</a:t>
            </a:r>
          </a:p>
          <a:p>
            <a:pPr lvl="0" indent="-457200" algn="just">
              <a:lnSpc>
                <a:spcPct val="80000"/>
              </a:lnSpc>
              <a:spcBef>
                <a:spcPts val="592"/>
              </a:spcBef>
              <a:buSzPct val="100000"/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 курсов повышения квалификации врачей в режим дистанционного обучения без отрыва от непосредственного выполнения трудовых обязанностей на рабочих местах. </a:t>
            </a:r>
          </a:p>
          <a:p>
            <a:pPr lvl="0" indent="-457200" algn="just">
              <a:lnSpc>
                <a:spcPct val="80000"/>
              </a:lnSpc>
              <a:spcBef>
                <a:spcPts val="592"/>
              </a:spcBef>
              <a:buSzPct val="100000"/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студентов, слушателей курсов повышения квалификации в условиях учебно-тренировочной комнаты по вопросам работы в условиях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ковидной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инфекции.</a:t>
            </a:r>
          </a:p>
          <a:p>
            <a:pPr lvl="0" indent="-457200" algn="just">
              <a:lnSpc>
                <a:spcPct val="80000"/>
              </a:lnSpc>
              <a:spcBef>
                <a:spcPts val="592"/>
              </a:spcBef>
              <a:buSzPct val="100000"/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Научно-исследовательская работа по теме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ковидной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инфекции.</a:t>
            </a:r>
          </a:p>
          <a:p>
            <a:pPr lvl="0" indent="-457200" algn="just">
              <a:lnSpc>
                <a:spcPct val="80000"/>
              </a:lnSpc>
              <a:spcBef>
                <a:spcPts val="592"/>
              </a:spcBef>
              <a:buSzPct val="100000"/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Разъяснительная работа с населением по вопросам профилактики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ковидной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инфекции.</a:t>
            </a:r>
          </a:p>
        </p:txBody>
      </p:sp>
    </p:spTree>
    <p:extLst>
      <p:ext uri="{BB962C8B-B14F-4D97-AF65-F5344CB8AC3E}">
        <p14:creationId xmlns:p14="http://schemas.microsoft.com/office/powerpoint/2010/main" val="68336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>
            <a:spLocks noGrp="1"/>
          </p:cNvSpPr>
          <p:nvPr>
            <p:ph type="title"/>
          </p:nvPr>
        </p:nvSpPr>
        <p:spPr>
          <a:xfrm>
            <a:off x="0" y="12073"/>
            <a:ext cx="695502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Привлечение студентов для работы в учреждениях здравоохранения</a:t>
            </a:r>
            <a:endParaRPr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99" name="Google Shape;99;p1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263486" y="2804128"/>
            <a:ext cx="1683418" cy="105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93792" y="1600200"/>
            <a:ext cx="1683418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2802926"/>
            <a:ext cx="1989192" cy="10523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3604" y="4230624"/>
            <a:ext cx="1826928" cy="9310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50C4D98-39A8-467B-83FD-05AD417B81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5024" y="1600200"/>
            <a:ext cx="2042272" cy="1143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27436B7-6321-4A13-8D1A-936AC58CCA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3792" y="3967152"/>
            <a:ext cx="1989192" cy="11804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BE292E4-F4E7-43F3-9586-6BEBD06D0A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2984" y="5275465"/>
            <a:ext cx="1847548" cy="11921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6770D85-93FB-4AAE-B80A-90B1D4AD82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4924" y="5257800"/>
            <a:ext cx="1826928" cy="122751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E0961AE-56F8-4772-B2E6-0FA16ED4DE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0" y="1440942"/>
            <a:ext cx="4357719" cy="24143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87D6731-50AB-4C75-9BD4-4CFAC24ABF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2911" y="4179544"/>
            <a:ext cx="4458626" cy="241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4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title"/>
          </p:nvPr>
        </p:nvSpPr>
        <p:spPr>
          <a:xfrm>
            <a:off x="0" y="0"/>
            <a:ext cx="7380312" cy="1286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Оказание консультативно-методической и образовательной помощи сотрудниками университета</a:t>
            </a:r>
            <a:endParaRPr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106" name="Google Shape;106;p16"/>
          <p:cNvGrpSpPr/>
          <p:nvPr/>
        </p:nvGrpSpPr>
        <p:grpSpPr>
          <a:xfrm>
            <a:off x="457200" y="1500174"/>
            <a:ext cx="4067204" cy="4972437"/>
            <a:chOff x="6658185" y="-269508"/>
            <a:chExt cx="5234981" cy="7290389"/>
          </a:xfrm>
        </p:grpSpPr>
        <p:pic>
          <p:nvPicPr>
            <p:cNvPr id="107" name="Google Shape;107;p16" descr="Гродненский областной центр гигиены, эпидемиологии и общественного здоровья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658185" y="-269508"/>
              <a:ext cx="5234981" cy="72903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8" name="Google Shape;108;p16"/>
            <p:cNvSpPr/>
            <p:nvPr/>
          </p:nvSpPr>
          <p:spPr>
            <a:xfrm>
              <a:off x="9385336" y="5139543"/>
              <a:ext cx="529389" cy="7492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R="0" lvl="0" algn="ctr" rtl="0"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3600"/>
              </a:pPr>
              <a:r>
                <a:rPr lang="ru-RU" sz="3600" b="1" i="0" u="none" strike="noStrike" cap="none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dirty="0"/>
            </a:p>
          </p:txBody>
        </p:sp>
        <p:sp>
          <p:nvSpPr>
            <p:cNvPr id="109" name="Google Shape;109;p16"/>
            <p:cNvSpPr/>
            <p:nvPr/>
          </p:nvSpPr>
          <p:spPr>
            <a:xfrm>
              <a:off x="7839261" y="4824629"/>
              <a:ext cx="529389" cy="7492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R="0" lvl="0" algn="ctr" rtl="0"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3600"/>
              </a:pPr>
              <a:r>
                <a:rPr lang="ru-RU" sz="3600" b="1" i="0" u="none" strike="noStrike" cap="none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dirty="0"/>
            </a:p>
          </p:txBody>
        </p:sp>
        <p:sp>
          <p:nvSpPr>
            <p:cNvPr id="110" name="Google Shape;110;p16"/>
            <p:cNvSpPr/>
            <p:nvPr/>
          </p:nvSpPr>
          <p:spPr>
            <a:xfrm>
              <a:off x="7406896" y="5574377"/>
              <a:ext cx="529389" cy="7492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R="0" lvl="0" algn="ctr" rtl="0"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3600"/>
              </a:pPr>
              <a:r>
                <a:rPr lang="ru-RU" sz="3600" b="1" i="0" u="none" strike="noStrike" cap="none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dirty="0"/>
            </a:p>
          </p:txBody>
        </p:sp>
        <p:sp>
          <p:nvSpPr>
            <p:cNvPr id="111" name="Google Shape;111;p16"/>
            <p:cNvSpPr/>
            <p:nvPr/>
          </p:nvSpPr>
          <p:spPr>
            <a:xfrm>
              <a:off x="8163551" y="3999159"/>
              <a:ext cx="529389" cy="7492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R="0" lvl="0" algn="ctr" rtl="0"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3600"/>
              </a:pPr>
              <a:r>
                <a:rPr lang="ru-RU" sz="3600" b="1" i="0" u="none" strike="noStrike" cap="none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dirty="0"/>
            </a:p>
          </p:txBody>
        </p:sp>
        <p:sp>
          <p:nvSpPr>
            <p:cNvPr id="112" name="Google Shape;112;p16"/>
            <p:cNvSpPr/>
            <p:nvPr/>
          </p:nvSpPr>
          <p:spPr>
            <a:xfrm>
              <a:off x="8409226" y="3175182"/>
              <a:ext cx="529389" cy="7492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R="0" lvl="0" algn="ctr" rtl="0"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3600"/>
              </a:pPr>
              <a:r>
                <a:rPr lang="ru-RU" sz="3600" b="1" i="0" u="none" strike="noStrike" cap="none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dirty="0"/>
            </a:p>
          </p:txBody>
        </p:sp>
        <p:sp>
          <p:nvSpPr>
            <p:cNvPr id="113" name="Google Shape;113;p16"/>
            <p:cNvSpPr/>
            <p:nvPr/>
          </p:nvSpPr>
          <p:spPr>
            <a:xfrm>
              <a:off x="9313377" y="2872545"/>
              <a:ext cx="529389" cy="7492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R="0" lvl="0" algn="ctr" rtl="0"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3600"/>
              </a:pPr>
              <a:r>
                <a:rPr lang="ru-RU" sz="3600" b="1" i="0" u="none" strike="noStrike" cap="none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dirty="0"/>
            </a:p>
          </p:txBody>
        </p:sp>
        <p:sp>
          <p:nvSpPr>
            <p:cNvPr id="114" name="Google Shape;114;p16"/>
            <p:cNvSpPr/>
            <p:nvPr/>
          </p:nvSpPr>
          <p:spPr>
            <a:xfrm>
              <a:off x="10166240" y="3275881"/>
              <a:ext cx="529389" cy="7492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R="0" lvl="0" algn="ctr" rtl="0"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3600"/>
              </a:pPr>
              <a:r>
                <a:rPr lang="ru-RU" sz="3600" b="1" dirty="0">
                  <a:solidFill>
                    <a:srgbClr val="C00000"/>
                  </a:solidFill>
                  <a:latin typeface="Calibri"/>
                  <a:cs typeface="Calibri"/>
                  <a:sym typeface="Calibri"/>
                </a:rPr>
                <a:t>4</a:t>
              </a:r>
              <a:endParaRPr dirty="0"/>
            </a:p>
          </p:txBody>
        </p:sp>
        <p:sp>
          <p:nvSpPr>
            <p:cNvPr id="115" name="Google Shape;115;p16"/>
            <p:cNvSpPr/>
            <p:nvPr/>
          </p:nvSpPr>
          <p:spPr>
            <a:xfrm>
              <a:off x="10402228" y="121750"/>
              <a:ext cx="529389" cy="7492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R="0" lvl="0" algn="ctr" rtl="0"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3600"/>
              </a:pPr>
              <a:r>
                <a:rPr lang="ru-RU" sz="3600" b="1" i="0" u="none" strike="noStrike" cap="none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dirty="0"/>
            </a:p>
          </p:txBody>
        </p:sp>
        <p:sp>
          <p:nvSpPr>
            <p:cNvPr id="116" name="Google Shape;116;p16"/>
            <p:cNvSpPr/>
            <p:nvPr/>
          </p:nvSpPr>
          <p:spPr>
            <a:xfrm>
              <a:off x="10154474" y="2330592"/>
              <a:ext cx="529389" cy="7492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R="0" lvl="0" algn="ctr" rtl="0"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3600"/>
              </a:pPr>
              <a:r>
                <a:rPr lang="ru-RU" sz="3600" b="1" i="0" u="none" strike="noStrike" cap="none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dirty="0"/>
            </a:p>
          </p:txBody>
        </p:sp>
        <p:sp>
          <p:nvSpPr>
            <p:cNvPr id="117" name="Google Shape;117;p16"/>
            <p:cNvSpPr/>
            <p:nvPr/>
          </p:nvSpPr>
          <p:spPr>
            <a:xfrm>
              <a:off x="9313377" y="1821880"/>
              <a:ext cx="529389" cy="7492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R="0" lvl="0" algn="ctr" rtl="0"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3600"/>
              </a:pPr>
              <a:r>
                <a:rPr lang="ru-RU" sz="3600" b="1" i="0" u="none" strike="noStrike" cap="none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dirty="0"/>
            </a:p>
          </p:txBody>
        </p:sp>
        <p:sp>
          <p:nvSpPr>
            <p:cNvPr id="118" name="Google Shape;118;p16"/>
            <p:cNvSpPr/>
            <p:nvPr/>
          </p:nvSpPr>
          <p:spPr>
            <a:xfrm>
              <a:off x="9540369" y="3989129"/>
              <a:ext cx="529389" cy="7492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R="0" lvl="0" algn="ctr" rtl="0"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3600"/>
              </a:pPr>
              <a:r>
                <a:rPr lang="ru-RU" sz="3600" b="1" dirty="0">
                  <a:solidFill>
                    <a:srgbClr val="C00000"/>
                  </a:solidFill>
                  <a:latin typeface="Calibri"/>
                  <a:cs typeface="Calibri"/>
                  <a:sym typeface="Calibri"/>
                </a:rPr>
                <a:t>2</a:t>
              </a:r>
              <a:endParaRPr dirty="0"/>
            </a:p>
          </p:txBody>
        </p:sp>
        <p:sp>
          <p:nvSpPr>
            <p:cNvPr id="119" name="Google Shape;119;p16"/>
            <p:cNvSpPr/>
            <p:nvPr/>
          </p:nvSpPr>
          <p:spPr>
            <a:xfrm>
              <a:off x="10652495" y="3894381"/>
              <a:ext cx="529389" cy="7492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R="0" lvl="0" algn="ctr" rtl="0"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3600"/>
              </a:pPr>
              <a:r>
                <a:rPr lang="ru-RU" sz="3600" b="1" i="0" u="none" strike="noStrike" cap="none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dirty="0"/>
            </a:p>
          </p:txBody>
        </p:sp>
        <p:sp>
          <p:nvSpPr>
            <p:cNvPr id="120" name="Google Shape;120;p16"/>
            <p:cNvSpPr/>
            <p:nvPr/>
          </p:nvSpPr>
          <p:spPr>
            <a:xfrm>
              <a:off x="11034719" y="767881"/>
              <a:ext cx="529389" cy="7492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R="0" lvl="0" algn="ctr" rtl="0"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3600"/>
              </a:pPr>
              <a:r>
                <a:rPr lang="ru-RU" sz="3600" b="1" i="0" u="none" strike="noStrike" cap="none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dirty="0"/>
            </a:p>
          </p:txBody>
        </p:sp>
        <p:sp>
          <p:nvSpPr>
            <p:cNvPr id="121" name="Google Shape;121;p16"/>
            <p:cNvSpPr/>
            <p:nvPr/>
          </p:nvSpPr>
          <p:spPr>
            <a:xfrm>
              <a:off x="10402228" y="1046102"/>
              <a:ext cx="529389" cy="7492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R="0" lvl="0" algn="ctr" rtl="0"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3600"/>
              </a:pPr>
              <a:r>
                <a:rPr lang="ru-RU" sz="3600" b="1" i="0" u="none" strike="noStrike" cap="none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dirty="0"/>
            </a:p>
          </p:txBody>
        </p:sp>
        <p:sp>
          <p:nvSpPr>
            <p:cNvPr id="122" name="Google Shape;122;p16"/>
            <p:cNvSpPr/>
            <p:nvPr/>
          </p:nvSpPr>
          <p:spPr>
            <a:xfrm>
              <a:off x="8599211" y="5032002"/>
              <a:ext cx="529389" cy="7492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R="0" lvl="0" algn="ctr" rtl="0"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3600"/>
              </a:pPr>
              <a:r>
                <a:rPr lang="ru-RU" sz="3600" b="1" i="0" u="none" strike="noStrike" cap="none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dirty="0"/>
            </a:p>
          </p:txBody>
        </p:sp>
        <p:sp>
          <p:nvSpPr>
            <p:cNvPr id="123" name="Google Shape;123;p16"/>
            <p:cNvSpPr/>
            <p:nvPr/>
          </p:nvSpPr>
          <p:spPr>
            <a:xfrm>
              <a:off x="7079310" y="4516856"/>
              <a:ext cx="529389" cy="7492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R="0" lvl="0" algn="ctr" rtl="0"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3600"/>
              </a:pPr>
              <a:r>
                <a:rPr lang="ru-RU" sz="3600" b="1" i="0" u="none" strike="noStrike" cap="none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dirty="0"/>
            </a:p>
          </p:txBody>
        </p:sp>
      </p:grpSp>
      <p:sp>
        <p:nvSpPr>
          <p:cNvPr id="124" name="Google Shape;124;p16"/>
          <p:cNvSpPr/>
          <p:nvPr/>
        </p:nvSpPr>
        <p:spPr>
          <a:xfrm>
            <a:off x="142844" y="1500174"/>
            <a:ext cx="3000396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 октябрь – ноябрь </a:t>
            </a:r>
            <a:br>
              <a:rPr lang="ru-RU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осуществлено </a:t>
            </a:r>
            <a:r>
              <a:rPr lang="ru-RU" sz="2400" b="1" i="0" u="sng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r>
            <a:r>
              <a:rPr lang="ru-RU" sz="1800" b="1" i="0" u="sng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выездов в </a:t>
            </a:r>
            <a:br>
              <a:rPr lang="ru-RU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 учреждений 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здравоохранения области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16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052092" y="2059081"/>
            <a:ext cx="2833859" cy="1595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08047" y="3300741"/>
            <a:ext cx="2701661" cy="1689088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6"/>
          <p:cNvSpPr/>
          <p:nvPr/>
        </p:nvSpPr>
        <p:spPr>
          <a:xfrm>
            <a:off x="5066047" y="1417638"/>
            <a:ext cx="380873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Проведено 3 областных обучающих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онлайн-семинара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8111" y="4942383"/>
            <a:ext cx="2974874" cy="135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3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 txBox="1">
            <a:spLocks noGrp="1"/>
          </p:cNvSpPr>
          <p:nvPr>
            <p:ph type="title"/>
          </p:nvPr>
        </p:nvSpPr>
        <p:spPr>
          <a:xfrm>
            <a:off x="0" y="82429"/>
            <a:ext cx="6804248" cy="86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Лечебная работа 27 сотрудников консультативно-экспертной группы</a:t>
            </a:r>
            <a:endParaRPr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983635B-0393-4299-80F7-25F2B7C50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8834"/>
            <a:ext cx="9144000" cy="464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3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4637" y="691564"/>
            <a:ext cx="4414838" cy="5232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F76ADC7-C13A-4AFA-8A8D-309C689960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116" y="131914"/>
            <a:ext cx="1201041" cy="801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F1FA4AB0-2404-4721-8FE8-C91AEB229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25" y="1129293"/>
            <a:ext cx="4572000" cy="498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6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9"/>
          <p:cNvSpPr txBox="1">
            <a:spLocks noGrp="1"/>
          </p:cNvSpPr>
          <p:nvPr>
            <p:ph type="title"/>
          </p:nvPr>
        </p:nvSpPr>
        <p:spPr>
          <a:xfrm>
            <a:off x="0" y="0"/>
            <a:ext cx="7092280" cy="1305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Разработан и внедрен видеокурс о реабилитации после инфекции COVID-19 (амбулаторный и домашний этапы)</a:t>
            </a:r>
            <a:endParaRPr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50" name="Google Shape;15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3846" y="2034068"/>
            <a:ext cx="3639518" cy="409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7518" y="2034068"/>
            <a:ext cx="4404159" cy="36993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752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0739"/>
            <a:ext cx="8526941" cy="2451174"/>
          </a:xfrm>
        </p:spPr>
        <p:txBody>
          <a:bodyPr/>
          <a:lstStyle/>
          <a:p>
            <a:pPr lvl="0" algn="ctr"/>
            <a:r>
              <a:rPr lang="ru-RU" sz="3200" dirty="0" smtClean="0"/>
              <a:t>Выполнение тестирования на </a:t>
            </a:r>
            <a:r>
              <a:rPr lang="en-US" sz="3200" dirty="0"/>
              <a:t>PH</a:t>
            </a:r>
            <a:r>
              <a:rPr lang="ru-RU" sz="3200" dirty="0"/>
              <a:t>К </a:t>
            </a:r>
            <a:r>
              <a:rPr lang="en-US" sz="3200" dirty="0" smtClean="0"/>
              <a:t>SARS-COV-2</a:t>
            </a:r>
            <a:r>
              <a:rPr lang="ru-RU" sz="3200" dirty="0" smtClean="0"/>
              <a:t> </a:t>
            </a:r>
            <a:r>
              <a:rPr lang="ru-RU" sz="3200" dirty="0" smtClean="0">
                <a:solidFill>
                  <a:srgbClr val="C00000"/>
                </a:solidFill>
              </a:rPr>
              <a:t>методом ПЦР</a:t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sz="3200" dirty="0" smtClean="0">
                <a:solidFill>
                  <a:srgbClr val="C00000"/>
                </a:solidFill>
              </a:rPr>
              <a:t>Произведено</a:t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sz="3200" dirty="0" smtClean="0">
                <a:solidFill>
                  <a:srgbClr val="C00000"/>
                </a:solidFill>
              </a:rPr>
              <a:t>7568 тестов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4099" name="Picture 3" descr="C:\Users\work\Downloads\IMG-103427e5757d80ab143e515deede6830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077072"/>
            <a:ext cx="3159787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work\Downloads\IMG-80ef7b2aceb64017d0e01838f6ba7c6e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022" y="3645024"/>
            <a:ext cx="2368984" cy="315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work\Downloads\IMG-7964604c06db9dbe7492f5119458bde0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72076"/>
            <a:ext cx="2317393" cy="331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16632"/>
            <a:ext cx="67687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C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Отраслевая лаборатория</a:t>
            </a:r>
            <a:br>
              <a:rPr lang="ru-RU" sz="2800" b="1" dirty="0">
                <a:solidFill>
                  <a:srgbClr val="C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«Молекулярной медицины»</a:t>
            </a:r>
          </a:p>
        </p:txBody>
      </p:sp>
    </p:spTree>
    <p:extLst>
      <p:ext uri="{BB962C8B-B14F-4D97-AF65-F5344CB8AC3E}">
        <p14:creationId xmlns:p14="http://schemas.microsoft.com/office/powerpoint/2010/main" val="35966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27584" y="836712"/>
            <a:ext cx="6048672" cy="596900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ГрГМУ сегодня – это:</a:t>
            </a:r>
          </a:p>
        </p:txBody>
      </p:sp>
      <p:sp>
        <p:nvSpPr>
          <p:cNvPr id="15" name="Блок-схема: несколько документов 14"/>
          <p:cNvSpPr/>
          <p:nvPr/>
        </p:nvSpPr>
        <p:spPr>
          <a:xfrm>
            <a:off x="179512" y="4016091"/>
            <a:ext cx="4355175" cy="2232248"/>
          </a:xfrm>
          <a:prstGeom prst="flowChartMultidocument">
            <a:avLst/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4510 </a:t>
            </a:r>
            <a:r>
              <a:rPr lang="ru-RU" sz="2000" b="1" dirty="0" smtClean="0">
                <a:solidFill>
                  <a:schemeClr val="bg2"/>
                </a:solidFill>
                <a:cs typeface="Arial" pitchFamily="34" charset="0"/>
              </a:rPr>
              <a:t>студентов</a:t>
            </a:r>
            <a:endParaRPr lang="en-US" sz="2000" b="1" dirty="0" smtClean="0">
              <a:solidFill>
                <a:schemeClr val="bg2"/>
              </a:solidFill>
              <a:cs typeface="Arial" pitchFamily="34" charset="0"/>
            </a:endParaRP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chemeClr val="bg2"/>
                </a:solidFill>
                <a:cs typeface="Arial" pitchFamily="34" charset="0"/>
              </a:rPr>
              <a:t>Из них </a:t>
            </a:r>
            <a:r>
              <a:rPr lang="ru-RU" sz="2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1200</a:t>
            </a:r>
            <a:r>
              <a:rPr lang="ru-RU" sz="2000" b="1" dirty="0" smtClean="0">
                <a:solidFill>
                  <a:schemeClr val="bg2"/>
                </a:solidFill>
                <a:cs typeface="Arial" pitchFamily="34" charset="0"/>
              </a:rPr>
              <a:t> иностранных студентов из </a:t>
            </a:r>
            <a:r>
              <a:rPr lang="ru-RU" sz="2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30 </a:t>
            </a:r>
            <a:r>
              <a:rPr lang="ru-RU" sz="2000" b="1" dirty="0" smtClean="0">
                <a:solidFill>
                  <a:schemeClr val="bg2"/>
                </a:solidFill>
                <a:cs typeface="Arial" pitchFamily="34" charset="0"/>
              </a:rPr>
              <a:t>стран</a:t>
            </a:r>
            <a:endParaRPr lang="ru-RU" sz="2000" b="1" dirty="0">
              <a:solidFill>
                <a:schemeClr val="bg2"/>
              </a:solidFill>
            </a:endParaRPr>
          </a:p>
        </p:txBody>
      </p:sp>
      <p:sp>
        <p:nvSpPr>
          <p:cNvPr id="17" name="Блок-схема: документ 16"/>
          <p:cNvSpPr/>
          <p:nvPr/>
        </p:nvSpPr>
        <p:spPr>
          <a:xfrm>
            <a:off x="5462180" y="1268760"/>
            <a:ext cx="3168351" cy="1296144"/>
          </a:xfrm>
          <a:prstGeom prst="flowChartDocument">
            <a:avLst/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 eaLnBrk="0" hangingPunct="0">
              <a:lnSpc>
                <a:spcPct val="8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510</a:t>
            </a:r>
            <a:r>
              <a:rPr lang="ru-RU" sz="2000" b="1" dirty="0" smtClean="0">
                <a:solidFill>
                  <a:srgbClr val="CF1356"/>
                </a:solidFill>
                <a:cs typeface="Arial" pitchFamily="34" charset="0"/>
              </a:rPr>
              <a:t> </a:t>
            </a:r>
            <a:r>
              <a:rPr lang="ru-RU" sz="2000" b="1" dirty="0">
                <a:solidFill>
                  <a:schemeClr val="bg2"/>
                </a:solidFill>
                <a:cs typeface="Arial" pitchFamily="34" charset="0"/>
              </a:rPr>
              <a:t>человек</a:t>
            </a:r>
          </a:p>
          <a:p>
            <a:pPr marL="342900" indent="-342900" algn="ctr" eaLnBrk="0" hangingPunct="0">
              <a:lnSpc>
                <a:spcPct val="70000"/>
              </a:lnSpc>
              <a:spcBef>
                <a:spcPts val="0"/>
              </a:spcBef>
              <a:buClr>
                <a:schemeClr val="tx2"/>
              </a:buClr>
              <a:buSzPct val="90000"/>
              <a:buFont typeface="Wingdings" pitchFamily="2" charset="2"/>
              <a:buNone/>
              <a:defRPr/>
            </a:pPr>
            <a:r>
              <a:rPr lang="ru-RU" sz="2000" b="1" dirty="0">
                <a:solidFill>
                  <a:schemeClr val="bg2"/>
                </a:solidFill>
                <a:cs typeface="Arial" pitchFamily="34" charset="0"/>
              </a:rPr>
              <a:t>профессорско-преподавательского состава</a:t>
            </a:r>
            <a:endParaRPr lang="ru-RU" sz="2000" b="1" dirty="0">
              <a:solidFill>
                <a:schemeClr val="bg2"/>
              </a:solidFill>
            </a:endParaRPr>
          </a:p>
        </p:txBody>
      </p:sp>
      <p:sp>
        <p:nvSpPr>
          <p:cNvPr id="18" name="Блок-схема: документ 17"/>
          <p:cNvSpPr/>
          <p:nvPr/>
        </p:nvSpPr>
        <p:spPr>
          <a:xfrm>
            <a:off x="3347863" y="2204864"/>
            <a:ext cx="3096345" cy="2016224"/>
          </a:xfrm>
          <a:prstGeom prst="flowChartDocument">
            <a:avLst/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defTabSz="446088">
              <a:lnSpc>
                <a:spcPct val="7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 sz="2000" b="1" dirty="0" smtClean="0">
              <a:solidFill>
                <a:schemeClr val="bg2"/>
              </a:solidFill>
            </a:endParaRPr>
          </a:p>
          <a:p>
            <a:pPr algn="just" defTabSz="446088">
              <a:lnSpc>
                <a:spcPct val="7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</a:t>
            </a:r>
            <a:r>
              <a:rPr lang="ru-RU" sz="2000" b="1" dirty="0" smtClean="0">
                <a:solidFill>
                  <a:srgbClr val="CF1356"/>
                </a:solidFill>
              </a:rPr>
              <a:t> </a:t>
            </a:r>
            <a:r>
              <a:rPr lang="ru-RU" sz="2000" b="1" dirty="0" smtClean="0">
                <a:solidFill>
                  <a:schemeClr val="bg2"/>
                </a:solidFill>
              </a:rPr>
              <a:t>доктора </a:t>
            </a:r>
            <a:r>
              <a:rPr lang="ru-RU" sz="2000" b="1" dirty="0">
                <a:solidFill>
                  <a:schemeClr val="bg2"/>
                </a:solidFill>
              </a:rPr>
              <a:t>медицинских наук</a:t>
            </a:r>
          </a:p>
          <a:p>
            <a:pPr algn="just" defTabSz="446088">
              <a:lnSpc>
                <a:spcPct val="7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CF1356"/>
                </a:solidFill>
              </a:rPr>
              <a:t>36 </a:t>
            </a:r>
            <a:r>
              <a:rPr lang="ru-RU" sz="2000" b="1" dirty="0" smtClean="0">
                <a:solidFill>
                  <a:schemeClr val="bg2"/>
                </a:solidFill>
              </a:rPr>
              <a:t>профессор</a:t>
            </a:r>
            <a:endParaRPr lang="ru-RU" sz="2000" b="1" dirty="0">
              <a:solidFill>
                <a:schemeClr val="bg2"/>
              </a:solidFill>
            </a:endParaRPr>
          </a:p>
          <a:p>
            <a:pPr algn="just" defTabSz="446088">
              <a:lnSpc>
                <a:spcPct val="7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225</a:t>
            </a:r>
            <a:r>
              <a:rPr lang="en-US" sz="2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chemeClr val="bg2"/>
                </a:solidFill>
              </a:rPr>
              <a:t>кандидата </a:t>
            </a:r>
            <a:r>
              <a:rPr lang="ru-RU" sz="2000" b="1" dirty="0">
                <a:solidFill>
                  <a:schemeClr val="bg2"/>
                </a:solidFill>
              </a:rPr>
              <a:t>наук</a:t>
            </a:r>
          </a:p>
          <a:p>
            <a:pPr algn="just" defTabSz="446088">
              <a:lnSpc>
                <a:spcPct val="7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CF1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170</a:t>
            </a:r>
            <a:r>
              <a:rPr lang="ru-RU" sz="2000" b="1" dirty="0" smtClean="0">
                <a:solidFill>
                  <a:srgbClr val="CF1356"/>
                </a:solidFill>
              </a:rPr>
              <a:t> </a:t>
            </a:r>
            <a:r>
              <a:rPr lang="ru-RU" sz="2000" b="1" dirty="0" smtClean="0">
                <a:solidFill>
                  <a:schemeClr val="bg2"/>
                </a:solidFill>
              </a:rPr>
              <a:t>доцентов</a:t>
            </a:r>
            <a:endParaRPr lang="ru-RU" sz="2000" b="1" dirty="0">
              <a:solidFill>
                <a:schemeClr val="bg2"/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256944" y="188640"/>
            <a:ext cx="6359840" cy="596900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sz="2000" b="1" dirty="0">
                <a:latin typeface="Arial Black" panose="020B0A04020102020204" pitchFamily="34" charset="0"/>
              </a:rPr>
              <a:t>Гродненский медицинский институт </a:t>
            </a:r>
            <a:r>
              <a:rPr lang="ru-RU" sz="2000" b="1" dirty="0" smtClean="0">
                <a:latin typeface="Arial Black" panose="020B0A04020102020204" pitchFamily="34" charset="0"/>
              </a:rPr>
              <a:t>был </a:t>
            </a:r>
            <a:r>
              <a:rPr lang="ru-RU" sz="2000" b="1" dirty="0">
                <a:latin typeface="Arial Black" panose="020B0A04020102020204" pitchFamily="34" charset="0"/>
              </a:rPr>
              <a:t>основан  </a:t>
            </a:r>
            <a:r>
              <a:rPr lang="en-US" sz="2000" b="1" dirty="0">
                <a:latin typeface="Arial Black" panose="020B0A04020102020204" pitchFamily="34" charset="0"/>
              </a:rPr>
              <a:t>9 </a:t>
            </a:r>
            <a:r>
              <a:rPr lang="ru-RU" sz="2000" b="1" dirty="0">
                <a:latin typeface="Arial Black" panose="020B0A04020102020204" pitchFamily="34" charset="0"/>
              </a:rPr>
              <a:t>августа 1958 года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2946074" cy="22095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180" y="4228247"/>
            <a:ext cx="3487035" cy="23042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77198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516062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Проведение постоянной разъяснительной работы с населением через средства массовой информации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4" y="1790701"/>
            <a:ext cx="2638425" cy="10957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4" y="3123343"/>
            <a:ext cx="1757362" cy="14391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4124" y="3078518"/>
            <a:ext cx="2514600" cy="11318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8724" y="3983139"/>
            <a:ext cx="3974305" cy="27034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4799394"/>
            <a:ext cx="2252663" cy="17249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4649" y="4402485"/>
            <a:ext cx="2394569" cy="213963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D10749EC-B020-4A7D-909F-A1F05C3180C4}"/>
              </a:ext>
            </a:extLst>
          </p:cNvPr>
          <p:cNvSpPr txBox="1">
            <a:spLocks/>
          </p:cNvSpPr>
          <p:nvPr/>
        </p:nvSpPr>
        <p:spPr>
          <a:xfrm>
            <a:off x="5105930" y="1501938"/>
            <a:ext cx="3907099" cy="1736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000" b="1" dirty="0" smtClean="0"/>
              <a:t>Выступления</a:t>
            </a:r>
            <a:endParaRPr lang="en-US" sz="2000" b="1" dirty="0" smtClean="0"/>
          </a:p>
          <a:p>
            <a:pPr algn="l"/>
            <a:r>
              <a:rPr lang="ru-RU" sz="2000" b="1" dirty="0" smtClean="0"/>
              <a:t>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ru-RU" sz="2000" b="1" dirty="0" smtClean="0"/>
              <a:t>Телевидение </a:t>
            </a:r>
            <a:r>
              <a:rPr lang="ru-RU" sz="2000" b="1" dirty="0"/>
              <a:t>7</a:t>
            </a:r>
          </a:p>
          <a:p>
            <a:pPr algn="l"/>
            <a:r>
              <a:rPr lang="ru-RU" sz="2000" b="1" dirty="0" smtClean="0"/>
              <a:t>Радио </a:t>
            </a:r>
            <a:r>
              <a:rPr lang="ru-RU" sz="2000" b="1" dirty="0"/>
              <a:t>– 2</a:t>
            </a:r>
          </a:p>
          <a:p>
            <a:pPr algn="l"/>
            <a:r>
              <a:rPr lang="ru-RU" sz="2000" b="1" dirty="0" smtClean="0"/>
              <a:t>Он-лайн  </a:t>
            </a:r>
            <a:r>
              <a:rPr lang="ru-RU" sz="2000" b="1" dirty="0"/>
              <a:t>ресурсы- 18</a:t>
            </a:r>
          </a:p>
          <a:p>
            <a:pPr algn="l"/>
            <a:r>
              <a:rPr lang="ru-RU" sz="2000" b="1" dirty="0" err="1" smtClean="0"/>
              <a:t>Соцсети</a:t>
            </a:r>
            <a:r>
              <a:rPr lang="ru-RU" sz="2000" b="1" dirty="0" smtClean="0"/>
              <a:t> </a:t>
            </a:r>
            <a:r>
              <a:rPr lang="ru-RU" sz="2000" b="1" dirty="0"/>
              <a:t>-  более 20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B89192D-0A9A-4F94-9C01-12C8474A01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3846" y="1854426"/>
            <a:ext cx="1604603" cy="103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8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75" y="1700808"/>
            <a:ext cx="5881688" cy="4105239"/>
          </a:xfrm>
          <a:prstGeom prst="rect">
            <a:avLst/>
          </a:prstGeom>
        </p:spPr>
      </p:pic>
      <p:sp>
        <p:nvSpPr>
          <p:cNvPr id="163" name="Google Shape;163;p21"/>
          <p:cNvSpPr txBox="1">
            <a:spLocks noGrp="1"/>
          </p:cNvSpPr>
          <p:nvPr>
            <p:ph type="title"/>
          </p:nvPr>
        </p:nvSpPr>
        <p:spPr>
          <a:xfrm>
            <a:off x="179512" y="116632"/>
            <a:ext cx="6768752" cy="1608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ru-RU" sz="3600" b="1" dirty="0">
                <a:solidFill>
                  <a:schemeClr val="accent3">
                    <a:lumMod val="75000"/>
                  </a:schemeClr>
                </a:solidFill>
              </a:rPr>
              <a:t>Публикации связанные с изучением инфекции COVID-19 </a:t>
            </a:r>
            <a:endParaRPr sz="36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7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498080" cy="92697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Сотрудничество с университетами РФ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981119399"/>
              </p:ext>
            </p:extLst>
          </p:nvPr>
        </p:nvGraphicFramePr>
        <p:xfrm>
          <a:off x="467544" y="1052736"/>
          <a:ext cx="7848872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08720"/>
            <a:ext cx="1465742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3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Университет_краш_сжат1.jpg"/>
          <p:cNvPicPr>
            <a:picLocks noChangeAspect="1"/>
          </p:cNvPicPr>
          <p:nvPr/>
        </p:nvPicPr>
        <p:blipFill>
          <a:blip r:embed="rId2" cstate="print"/>
          <a:srcRect l="11010"/>
          <a:stretch>
            <a:fillRect/>
          </a:stretch>
        </p:blipFill>
        <p:spPr>
          <a:xfrm>
            <a:off x="-21428" y="22547"/>
            <a:ext cx="9144000" cy="68580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bevelB w="0" h="0"/>
            <a:contourClr>
              <a:srgbClr val="FFFFFF"/>
            </a:contourClr>
          </a:sp3d>
        </p:spPr>
      </p:pic>
      <p:pic>
        <p:nvPicPr>
          <p:cNvPr id="8" name="Рисунок 7" descr="DSC_0799.JPG"/>
          <p:cNvPicPr>
            <a:picLocks noChangeAspect="1"/>
          </p:cNvPicPr>
          <p:nvPr/>
        </p:nvPicPr>
        <p:blipFill>
          <a:blip r:embed="rId3" cstate="print">
            <a:lum contrast="-10000"/>
          </a:blip>
          <a:srcRect l="9266" t="13541" r="3000"/>
          <a:stretch>
            <a:fillRect/>
          </a:stretch>
        </p:blipFill>
        <p:spPr>
          <a:xfrm>
            <a:off x="7236296" y="4077072"/>
            <a:ext cx="1785918" cy="26469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1043608" y="1285769"/>
            <a:ext cx="7344816" cy="14401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kumimoji="0" b="1" cap="all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4400" cap="none" dirty="0" smtClean="0">
                <a:solidFill>
                  <a:srgbClr val="0070C0"/>
                </a:solidFill>
              </a:rPr>
              <a:t>СПАСИБО ЗА ВНИМАНИЕ</a:t>
            </a:r>
            <a:endParaRPr lang="ru-RU" sz="4400" cap="none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91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Группа 21"/>
          <p:cNvGrpSpPr>
            <a:grpSpLocks/>
          </p:cNvGrpSpPr>
          <p:nvPr/>
        </p:nvGrpSpPr>
        <p:grpSpPr bwMode="auto">
          <a:xfrm>
            <a:off x="3419872" y="4797152"/>
            <a:ext cx="3994838" cy="757238"/>
            <a:chOff x="2186002" y="2773019"/>
            <a:chExt cx="3886227" cy="839201"/>
          </a:xfrm>
        </p:grpSpPr>
        <p:sp>
          <p:nvSpPr>
            <p:cNvPr id="23" name="Прямоугольник с двумя скругленными соседними углами 22"/>
            <p:cNvSpPr/>
            <p:nvPr/>
          </p:nvSpPr>
          <p:spPr>
            <a:xfrm rot="5400000">
              <a:off x="3709515" y="1249506"/>
              <a:ext cx="839201" cy="3886227"/>
            </a:xfrm>
            <a:prstGeom prst="round2SameRect">
              <a:avLst/>
            </a:prstGeom>
            <a:solidFill>
              <a:schemeClr val="accent4"/>
            </a:solidFill>
            <a:ln>
              <a:solidFill>
                <a:schemeClr val="tx1">
                  <a:alpha val="9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Прямоугольник 23"/>
            <p:cNvSpPr/>
            <p:nvPr/>
          </p:nvSpPr>
          <p:spPr>
            <a:xfrm>
              <a:off x="2186002" y="2773019"/>
              <a:ext cx="3844952" cy="7567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47650" tIns="123825" rIns="247650" bIns="123825" spcCol="1270" anchor="ctr"/>
            <a:lstStyle/>
            <a:p>
              <a:pPr marL="0" lvl="1">
                <a:spcBef>
                  <a:spcPct val="0"/>
                </a:spcBef>
                <a:buFontTx/>
                <a:buChar char="••"/>
                <a:defRPr/>
              </a:pPr>
              <a:r>
                <a:rPr lang="ru-RU" sz="1400" b="1" dirty="0">
                  <a:solidFill>
                    <a:srgbClr val="000514">
                      <a:hueOff val="0"/>
                      <a:satOff val="0"/>
                      <a:lumOff val="0"/>
                      <a:alphaOff val="0"/>
                    </a:srgbClr>
                  </a:solidFill>
                  <a:latin typeface="Book Antiqua" pitchFamily="18" charset="0"/>
                </a:rPr>
                <a:t>на </a:t>
              </a:r>
              <a:r>
                <a:rPr lang="ru-RU" sz="1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itchFamily="18" charset="0"/>
                </a:rPr>
                <a:t>2</a:t>
              </a:r>
              <a:r>
                <a:rPr lang="ru-RU" sz="1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itchFamily="18" charset="0"/>
                </a:rPr>
                <a:t>5</a:t>
              </a:r>
              <a:r>
                <a:rPr lang="ru-RU" sz="1400" b="1" dirty="0" smtClean="0">
                  <a:solidFill>
                    <a:srgbClr val="FF0000"/>
                  </a:solidFill>
                  <a:latin typeface="Book Antiqua" pitchFamily="18" charset="0"/>
                </a:rPr>
                <a:t> </a:t>
              </a:r>
              <a:r>
                <a:rPr lang="ru-RU" sz="1400" b="1" dirty="0">
                  <a:solidFill>
                    <a:srgbClr val="000514">
                      <a:hueOff val="0"/>
                      <a:satOff val="0"/>
                      <a:lumOff val="0"/>
                      <a:alphaOff val="0"/>
                    </a:srgbClr>
                  </a:solidFill>
                  <a:latin typeface="Book Antiqua" pitchFamily="18" charset="0"/>
                </a:rPr>
                <a:t>кафедрах</a:t>
              </a:r>
              <a:endParaRPr lang="ru-RU" sz="2100" dirty="0">
                <a:solidFill>
                  <a:srgbClr val="000514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91680" y="127152"/>
            <a:ext cx="6696075" cy="1152525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500" b="1" dirty="0">
              <a:solidFill>
                <a:srgbClr val="AAADCA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12" name="Рисунок 11" descr="ЛФ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29" y="100988"/>
            <a:ext cx="1083958" cy="1071570"/>
          </a:xfrm>
          <a:prstGeom prst="ellipse">
            <a:avLst/>
          </a:prstGeom>
          <a:ln w="28575" cmpd="thickThin">
            <a:solidFill>
              <a:srgbClr val="CF1356"/>
            </a:solidFill>
            <a:miter lim="800000"/>
          </a:ln>
        </p:spPr>
      </p:pic>
      <p:pic>
        <p:nvPicPr>
          <p:cNvPr id="13" name="Рисунок 12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08" y="1235670"/>
            <a:ext cx="1116000" cy="1113210"/>
          </a:xfrm>
          <a:prstGeom prst="ellipse">
            <a:avLst/>
          </a:prstGeom>
          <a:ln w="28575" cmpd="thickThin">
            <a:solidFill>
              <a:srgbClr val="CF1356"/>
            </a:solidFill>
            <a:miter lim="800000"/>
          </a:ln>
        </p:spPr>
      </p:pic>
      <p:pic>
        <p:nvPicPr>
          <p:cNvPr id="14" name="Рисунок 13" descr="Эмблема МПФ.bmp"/>
          <p:cNvPicPr>
            <a:picLocks noChangeAspect="1"/>
          </p:cNvPicPr>
          <p:nvPr/>
        </p:nvPicPr>
        <p:blipFill>
          <a:blip r:embed="rId4"/>
          <a:srcRect l="7812" r="47188" b="19999"/>
          <a:stretch>
            <a:fillRect/>
          </a:stretch>
        </p:blipFill>
        <p:spPr>
          <a:xfrm>
            <a:off x="46237" y="2420888"/>
            <a:ext cx="1116000" cy="1115996"/>
          </a:xfrm>
          <a:prstGeom prst="ellipse">
            <a:avLst/>
          </a:prstGeom>
          <a:ln w="28575" cmpd="thickThin">
            <a:solidFill>
              <a:srgbClr val="CF1356"/>
            </a:solidFill>
            <a:miter lim="800000"/>
          </a:ln>
        </p:spPr>
      </p:pic>
      <p:sp>
        <p:nvSpPr>
          <p:cNvPr id="17" name="Прямоугольник 16"/>
          <p:cNvSpPr/>
          <p:nvPr/>
        </p:nvSpPr>
        <p:spPr>
          <a:xfrm>
            <a:off x="827584" y="12715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Обучение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проводится на 44  профильных кафедрах</a:t>
            </a:r>
            <a:endParaRPr lang="ru-RU" sz="2400" b="1" dirty="0">
              <a:solidFill>
                <a:srgbClr val="C0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415773061"/>
              </p:ext>
            </p:extLst>
          </p:nvPr>
        </p:nvGraphicFramePr>
        <p:xfrm>
          <a:off x="1260750" y="695664"/>
          <a:ext cx="6143648" cy="4071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39948" name="Группа 18"/>
          <p:cNvGrpSpPr>
            <a:grpSpLocks/>
          </p:cNvGrpSpPr>
          <p:nvPr/>
        </p:nvGrpSpPr>
        <p:grpSpPr bwMode="auto">
          <a:xfrm>
            <a:off x="1259632" y="4725144"/>
            <a:ext cx="2185987" cy="900113"/>
            <a:chOff x="0" y="3286153"/>
            <a:chExt cx="2186002" cy="899824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0" y="3286153"/>
              <a:ext cx="2186002" cy="899824"/>
            </a:xfrm>
            <a:prstGeom prst="roundRect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50800" y="3336937"/>
              <a:ext cx="2084401" cy="8490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60960" tIns="30480" rIns="60960" bIns="30480" spcCol="1270" anchor="ctr"/>
            <a:lstStyle/>
            <a:p>
              <a:pPr algn="ctr" defTabSz="7112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FFCC00"/>
                </a:buClr>
                <a:buSzPct val="70000"/>
                <a:buFont typeface="Wingdings" pitchFamily="2" charset="2"/>
                <a:buNone/>
                <a:defRPr/>
              </a:pPr>
              <a:r>
                <a:rPr lang="ru-RU" sz="1600" b="1" dirty="0">
                  <a:solidFill>
                    <a:srgbClr val="000514"/>
                  </a:solidFill>
                  <a:latin typeface="Book Antiqua" pitchFamily="18" charset="0"/>
                </a:rPr>
                <a:t>на факультете повышения квалификации</a:t>
              </a:r>
              <a:endParaRPr lang="ru-RU" sz="1600" dirty="0">
                <a:solidFill>
                  <a:srgbClr val="000514"/>
                </a:solidFill>
              </a:endParaRPr>
            </a:p>
          </p:txBody>
        </p:sp>
      </p:grpSp>
      <p:grpSp>
        <p:nvGrpSpPr>
          <p:cNvPr id="22" name="Группа 21"/>
          <p:cNvGrpSpPr>
            <a:grpSpLocks/>
          </p:cNvGrpSpPr>
          <p:nvPr/>
        </p:nvGrpSpPr>
        <p:grpSpPr bwMode="auto">
          <a:xfrm>
            <a:off x="3419872" y="5661248"/>
            <a:ext cx="3994838" cy="757238"/>
            <a:chOff x="2186002" y="3411435"/>
            <a:chExt cx="3886227" cy="839201"/>
          </a:xfrm>
        </p:grpSpPr>
        <p:sp>
          <p:nvSpPr>
            <p:cNvPr id="25" name="Прямоугольник с двумя скругленными соседними углами 24"/>
            <p:cNvSpPr/>
            <p:nvPr/>
          </p:nvSpPr>
          <p:spPr>
            <a:xfrm rot="5400000">
              <a:off x="3709515" y="1887922"/>
              <a:ext cx="839201" cy="3886227"/>
            </a:xfrm>
            <a:prstGeom prst="round2SameRect">
              <a:avLst/>
            </a:prstGeom>
            <a:solidFill>
              <a:schemeClr val="accent4"/>
            </a:solidFill>
            <a:ln>
              <a:solidFill>
                <a:schemeClr val="tx1">
                  <a:alpha val="9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Прямоугольник 25"/>
            <p:cNvSpPr/>
            <p:nvPr/>
          </p:nvSpPr>
          <p:spPr>
            <a:xfrm>
              <a:off x="2203189" y="3411435"/>
              <a:ext cx="3844952" cy="7567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47650" tIns="123825" rIns="247650" bIns="123825" spcCol="1270" anchor="ctr"/>
            <a:lstStyle/>
            <a:p>
              <a:pPr marL="0" lvl="1">
                <a:spcBef>
                  <a:spcPct val="0"/>
                </a:spcBef>
                <a:buFontTx/>
                <a:buChar char="••"/>
                <a:defRPr/>
              </a:pPr>
              <a:r>
                <a:rPr lang="ru-RU" sz="1400" b="1" dirty="0">
                  <a:solidFill>
                    <a:srgbClr val="000514">
                      <a:hueOff val="0"/>
                      <a:satOff val="0"/>
                      <a:lumOff val="0"/>
                      <a:alphaOff val="0"/>
                    </a:srgbClr>
                  </a:solidFill>
                  <a:latin typeface="Book Antiqua" pitchFamily="18" charset="0"/>
                </a:rPr>
                <a:t>на русском и английском языках</a:t>
              </a:r>
              <a:endParaRPr lang="ru-RU" sz="2100" dirty="0">
                <a:solidFill>
                  <a:srgbClr val="000514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grpSp>
        <p:nvGrpSpPr>
          <p:cNvPr id="27" name="Группа 18"/>
          <p:cNvGrpSpPr>
            <a:grpSpLocks/>
          </p:cNvGrpSpPr>
          <p:nvPr/>
        </p:nvGrpSpPr>
        <p:grpSpPr bwMode="auto">
          <a:xfrm>
            <a:off x="1259632" y="5589240"/>
            <a:ext cx="2185987" cy="921321"/>
            <a:chOff x="-144016" y="3286153"/>
            <a:chExt cx="2186002" cy="921025"/>
          </a:xfrm>
        </p:grpSpPr>
        <p:sp>
          <p:nvSpPr>
            <p:cNvPr id="28" name="Скругленный прямоугольник 27"/>
            <p:cNvSpPr/>
            <p:nvPr/>
          </p:nvSpPr>
          <p:spPr>
            <a:xfrm>
              <a:off x="-144016" y="3286153"/>
              <a:ext cx="2186002" cy="899824"/>
            </a:xfrm>
            <a:prstGeom prst="roundRect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29" name="Скругленный прямоугольник 4"/>
            <p:cNvSpPr/>
            <p:nvPr/>
          </p:nvSpPr>
          <p:spPr>
            <a:xfrm>
              <a:off x="-67581" y="3358138"/>
              <a:ext cx="2084401" cy="8490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60960" tIns="30480" rIns="60960" bIns="30480" spcCol="1270" anchor="ctr"/>
            <a:lstStyle/>
            <a:p>
              <a:pPr algn="ctr" defTabSz="7112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FFCC00"/>
                </a:buClr>
                <a:buSzPct val="70000"/>
                <a:buFont typeface="Wingdings" pitchFamily="2" charset="2"/>
                <a:buNone/>
                <a:defRPr/>
              </a:pPr>
              <a:r>
                <a:rPr lang="ru-RU" sz="1600" b="1" dirty="0">
                  <a:solidFill>
                    <a:srgbClr val="000514"/>
                  </a:solidFill>
                  <a:latin typeface="Book Antiqua" pitchFamily="18" charset="0"/>
                </a:rPr>
                <a:t>на подготовительном отделении</a:t>
              </a:r>
              <a:endParaRPr lang="ru-RU" sz="1600" dirty="0">
                <a:solidFill>
                  <a:srgbClr val="000514"/>
                </a:solidFill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9" y="3583437"/>
            <a:ext cx="1116000" cy="1116000"/>
          </a:xfrm>
          <a:prstGeom prst="ellipse">
            <a:avLst/>
          </a:prstGeom>
          <a:ln w="28575" cap="rnd" cmpd="thickThin">
            <a:solidFill>
              <a:srgbClr val="CF135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Содержимое 4" descr="foreign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>
            <a:off x="91697" y="4545248"/>
            <a:ext cx="1090823" cy="1116000"/>
          </a:xfrm>
          <a:prstGeom prst="ellipse">
            <a:avLst/>
          </a:prstGeom>
          <a:ln w="28575" cmpd="thickThin">
            <a:solidFill>
              <a:srgbClr val="CF1356"/>
            </a:solidFill>
            <a:miter lim="800000"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7" y="5568455"/>
            <a:ext cx="1116000" cy="1116000"/>
          </a:xfrm>
          <a:prstGeom prst="ellipse">
            <a:avLst/>
          </a:prstGeom>
          <a:ln w="28575" cap="rnd" cmpd="thickThin">
            <a:solidFill>
              <a:srgbClr val="CF135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9279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683" y="0"/>
            <a:ext cx="6917779" cy="73501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Учебный процесс в период пандемии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3825" y="735013"/>
            <a:ext cx="8762999" cy="3117659"/>
          </a:xfrm>
        </p:spPr>
        <p:txBody>
          <a:bodyPr>
            <a:normAutofit fontScale="92500" lnSpcReduction="10000"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800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Осуществлен перевод лекций в разряд управляемой самостоятельной  работы студентов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800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Сокращена продолжительность практических занятий на клинических кафедрах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800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Организовано проведение занятий с использованием информационно-коммуникационных технологий</a:t>
            </a:r>
          </a:p>
          <a:p>
            <a:pPr marL="285750" lvl="1" indent="-285750" algn="just">
              <a:buFont typeface="Wingdings" panose="05000000000000000000" pitchFamily="2" charset="2"/>
              <a:buChar char="q"/>
            </a:pPr>
            <a:r>
              <a:rPr lang="ru-RU" sz="1800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Подготовлены учебные материалы для самостоятельного изучения дисциплин. Обновлены и размещены все необходимые рекомендации и учебные материалы для студентов на сайте кафедр или на платформе </a:t>
            </a:r>
            <a:r>
              <a:rPr lang="ru-RU" sz="1800" dirty="0" err="1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Moodle</a:t>
            </a:r>
            <a:r>
              <a:rPr lang="ru-RU" sz="1800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;</a:t>
            </a:r>
          </a:p>
          <a:p>
            <a:pPr marL="285750" lvl="1" indent="-285750" algn="just">
              <a:buFont typeface="Wingdings" panose="05000000000000000000" pitchFamily="2" charset="2"/>
              <a:buChar char="q"/>
            </a:pPr>
            <a:r>
              <a:rPr lang="ru-RU" sz="1800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Для разграничения потока с сотрудниками больниц начало занятий на клинических кафедр перенесено на 09.00</a:t>
            </a:r>
          </a:p>
          <a:p>
            <a:pPr marL="285750" lvl="1" indent="-285750" algn="just">
              <a:buFont typeface="Wingdings" panose="05000000000000000000" pitchFamily="2" charset="2"/>
              <a:buChar char="q"/>
            </a:pPr>
            <a:r>
              <a:rPr lang="ru-RU" sz="1800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Максимальное использование возможностей лаборатории практического обучения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D5864D8-8B2D-4B10-B1E0-17DD5FF80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79"/>
          <a:stretch/>
        </p:blipFill>
        <p:spPr>
          <a:xfrm>
            <a:off x="2843808" y="3933056"/>
            <a:ext cx="2629940" cy="2434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4BDDD54-E4E9-42BC-AD28-2C1C80D847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9"/>
          <a:stretch/>
        </p:blipFill>
        <p:spPr>
          <a:xfrm>
            <a:off x="123824" y="3933056"/>
            <a:ext cx="2936007" cy="2434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F30003E-F79A-4CAB-B86D-DFD1D6FA55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940" y="5058420"/>
            <a:ext cx="3127044" cy="1174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097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4E418196-434B-43EB-831A-258FC5BE0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52" y="155400"/>
            <a:ext cx="6303331" cy="825327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Развитие информационно-коммуникационных технологий</a:t>
            </a:r>
            <a:endParaRPr lang="x-none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E2AD549B-AC02-4AA8-B116-DD1F5E5FC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340768"/>
            <a:ext cx="8208912" cy="4824536"/>
          </a:xfrm>
        </p:spPr>
        <p:txBody>
          <a:bodyPr>
            <a:normAutofit lnSpcReduction="10000"/>
          </a:bodyPr>
          <a:lstStyle/>
          <a:p>
            <a:pPr>
              <a:buClrTx/>
              <a:buFont typeface="Wingdings" panose="05000000000000000000" pitchFamily="2" charset="2"/>
              <a:buChar char="q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Увеличена скорость доступа к сети интернет в учебных корпусах (с 80 до 200 Мбит/с) и на некоторых клинических кафедрах (с 0,5 до 30-80 Мбит/с)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Добавлено 120 новых точек подключения к сети интернет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 ключевыми узлами телекоммуникационного оборудования создана локальная сеть с пропускной способностью 10 Гбит/с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Закуплено 96 единиц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компьютерной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техники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лекционные аудитории обеспечены</a:t>
            </a:r>
          </a:p>
          <a:p>
            <a:pPr marL="82296" indent="0">
              <a:buClrTx/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прямым доступом  в сеть интернет</a:t>
            </a:r>
          </a:p>
          <a:p>
            <a:pPr marL="82296" indent="0">
              <a:buClrTx/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 оборудованы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техникой для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записи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лекций, проведения занятий в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режиме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6C33172-6910-4E7C-916E-D4C0168531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426" y="3573016"/>
            <a:ext cx="3087457" cy="3087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7277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4E418196-434B-43EB-831A-258FC5BE0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16632"/>
            <a:ext cx="7416824" cy="108012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Развитие информационно-коммуникационных технологий</a:t>
            </a:r>
            <a:endParaRPr lang="x-none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E2AD549B-AC02-4AA8-B116-DD1F5E5FC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484784"/>
            <a:ext cx="8136904" cy="4680520"/>
          </a:xfrm>
        </p:spPr>
        <p:txBody>
          <a:bodyPr>
            <a:normAutofit/>
          </a:bodyPr>
          <a:lstStyle/>
          <a:p>
            <a:pPr>
              <a:buClrTx/>
              <a:buFont typeface="Wingdings" panose="05000000000000000000" pitchFamily="2" charset="2"/>
              <a:buChar char="q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Внедрены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новые программы видеоконференцсвязи 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лекции и практические занятия с профессорско-преподавательским составом по изучению основ работы с программами видеоконференцсвязи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портал на платформе 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Moodle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перенесен на новый производительный сервер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26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14282" y="36066"/>
            <a:ext cx="6884838" cy="739775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Учебный процесс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935940"/>
            <a:ext cx="82444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90000"/>
              </a:lnSpc>
              <a:spcBef>
                <a:spcPts val="600"/>
              </a:spcBef>
            </a:pPr>
            <a:r>
              <a:rPr lang="ru-RU" sz="2000" b="1" dirty="0">
                <a:solidFill>
                  <a:schemeClr val="bg2"/>
                </a:solidFill>
              </a:rPr>
              <a:t>В</a:t>
            </a:r>
            <a:r>
              <a:rPr lang="ru-RU" sz="2000" b="1" dirty="0" smtClean="0">
                <a:solidFill>
                  <a:schemeClr val="bg2"/>
                </a:solidFill>
              </a:rPr>
              <a:t> </a:t>
            </a:r>
            <a:r>
              <a:rPr lang="ru-RU" sz="2000" b="1" dirty="0">
                <a:solidFill>
                  <a:schemeClr val="bg2"/>
                </a:solidFill>
              </a:rPr>
              <a:t>университете действует образовательный портал, основанный на </a:t>
            </a:r>
            <a:r>
              <a:rPr lang="en-US" sz="2000" b="1" dirty="0">
                <a:solidFill>
                  <a:schemeClr val="bg2"/>
                </a:solidFill>
              </a:rPr>
              <a:t>LMS </a:t>
            </a:r>
            <a:r>
              <a:rPr lang="en-US" sz="2000" b="1" dirty="0" smtClean="0">
                <a:solidFill>
                  <a:schemeClr val="bg2"/>
                </a:solidFill>
              </a:rPr>
              <a:t>Moodle</a:t>
            </a:r>
            <a:r>
              <a:rPr lang="ru-RU" sz="2000" b="1" dirty="0" smtClean="0">
                <a:solidFill>
                  <a:schemeClr val="bg2"/>
                </a:solidFill>
              </a:rPr>
              <a:t>. В </a:t>
            </a:r>
            <a:r>
              <a:rPr lang="ru-RU" sz="2000" b="1" dirty="0">
                <a:solidFill>
                  <a:schemeClr val="bg2"/>
                </a:solidFill>
              </a:rPr>
              <a:t>специально созданных группах размещаются актуальная информация, практические задания, визуальные материалы, материалы для самостоятельной работы студентов. В учебном процессе  используются информационно-образовательные технологии (программа компьютерного опроса IREN), интерактивные и виртуальные лабораторные работы и физиологические эксперименты, мультимедийный контент: презентации, </a:t>
            </a:r>
            <a:r>
              <a:rPr lang="be-BY" sz="2000" b="1" dirty="0">
                <a:solidFill>
                  <a:schemeClr val="bg2"/>
                </a:solidFill>
              </a:rPr>
              <a:t>технологии видеоконференцсвязи, вебинар</a:t>
            </a:r>
            <a:r>
              <a:rPr lang="ru-RU" sz="2000" b="1" dirty="0">
                <a:solidFill>
                  <a:schemeClr val="bg2"/>
                </a:solidFill>
              </a:rPr>
              <a:t>ы</a:t>
            </a:r>
            <a:r>
              <a:rPr lang="be-BY" sz="2000" b="1" dirty="0">
                <a:solidFill>
                  <a:schemeClr val="bg2"/>
                </a:solidFill>
              </a:rPr>
              <a:t>, </a:t>
            </a:r>
            <a:r>
              <a:rPr lang="ru-RU" sz="2000" b="1" dirty="0">
                <a:solidFill>
                  <a:schemeClr val="bg2"/>
                </a:solidFill>
              </a:rPr>
              <a:t>педагогическая технология с использованием программной среды Е-доктор</a:t>
            </a:r>
            <a:r>
              <a:rPr lang="be-BY" sz="2000" b="1" dirty="0">
                <a:solidFill>
                  <a:schemeClr val="bg2"/>
                </a:solidFill>
              </a:rPr>
              <a:t>. </a:t>
            </a:r>
            <a:r>
              <a:rPr lang="ru-RU" sz="2000" b="1" dirty="0">
                <a:solidFill>
                  <a:schemeClr val="bg2"/>
                </a:solidFill>
              </a:rPr>
              <a:t> </a:t>
            </a:r>
            <a:r>
              <a:rPr lang="be-BY" sz="2000" b="1" dirty="0">
                <a:solidFill>
                  <a:schemeClr val="bg2"/>
                </a:solidFill>
              </a:rPr>
              <a:t>Обучающи</a:t>
            </a:r>
            <a:r>
              <a:rPr lang="ru-RU" sz="2000" b="1" dirty="0">
                <a:solidFill>
                  <a:schemeClr val="bg2"/>
                </a:solidFill>
              </a:rPr>
              <a:t>е</a:t>
            </a:r>
            <a:r>
              <a:rPr lang="be-BY" sz="2000" b="1" dirty="0">
                <a:solidFill>
                  <a:schemeClr val="bg2"/>
                </a:solidFill>
              </a:rPr>
              <a:t> фото и видеоролик</a:t>
            </a:r>
            <a:r>
              <a:rPr lang="ru-RU" sz="2000" b="1" dirty="0">
                <a:solidFill>
                  <a:schemeClr val="bg2"/>
                </a:solidFill>
              </a:rPr>
              <a:t>и</a:t>
            </a:r>
            <a:r>
              <a:rPr lang="be-BY" sz="2000" b="1" dirty="0">
                <a:solidFill>
                  <a:schemeClr val="bg2"/>
                </a:solidFill>
              </a:rPr>
              <a:t> размещаются в социальных сетях "Инстаграм" и ВКонтакте. </a:t>
            </a:r>
            <a:r>
              <a:rPr lang="ru-RU" sz="2000" b="1" dirty="0">
                <a:solidFill>
                  <a:prstClr val="black"/>
                </a:solidFill>
              </a:rPr>
              <a:t>Разработан и внедрен «Электронный журнал </a:t>
            </a:r>
            <a:r>
              <a:rPr lang="ru-RU" sz="2000" b="1" dirty="0" smtClean="0">
                <a:solidFill>
                  <a:prstClr val="black"/>
                </a:solidFill>
              </a:rPr>
              <a:t>успеваемости».</a:t>
            </a:r>
            <a:endParaRPr lang="ru-RU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indent="361950" algn="just">
              <a:lnSpc>
                <a:spcPct val="90000"/>
              </a:lnSpc>
              <a:spcBef>
                <a:spcPts val="600"/>
              </a:spcBef>
            </a:pPr>
            <a:endParaRPr lang="ru-RU" sz="2000" b="1" dirty="0">
              <a:solidFill>
                <a:schemeClr val="bg2"/>
              </a:solidFill>
            </a:endParaRPr>
          </a:p>
          <a:p>
            <a:pPr indent="361950" algn="just">
              <a:lnSpc>
                <a:spcPct val="90000"/>
              </a:lnSpc>
              <a:spcBef>
                <a:spcPts val="600"/>
              </a:spcBef>
            </a:pPr>
            <a:endParaRPr lang="ru-RU" sz="2000" b="1" dirty="0">
              <a:solidFill>
                <a:schemeClr val="bg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9"/>
          <a:stretch/>
        </p:blipFill>
        <p:spPr>
          <a:xfrm>
            <a:off x="1547664" y="4617352"/>
            <a:ext cx="2789710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79"/>
          <a:stretch/>
        </p:blipFill>
        <p:spPr>
          <a:xfrm>
            <a:off x="5004048" y="4347145"/>
            <a:ext cx="2535000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8980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65471" y="165170"/>
            <a:ext cx="7092280" cy="908893"/>
          </a:xfrm>
          <a:prstGeom prst="rect">
            <a:avLst/>
          </a:prstGeom>
          <a:noFill/>
          <a:ln w="114300" cmpd="tri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Максимальное использование возможностей в лаборатории 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практического обучения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65471" y="1458564"/>
            <a:ext cx="7402873" cy="2720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90000"/>
              </a:lnSpc>
              <a:spcBef>
                <a:spcPts val="6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b="1" dirty="0" smtClean="0"/>
              <a:t>ЛПО </a:t>
            </a:r>
            <a:r>
              <a:rPr lang="ru-RU" b="1" dirty="0"/>
              <a:t>оснащена современным симуляционным оборудованием в количестве 186 единиц. По классу реалистичности тренажеры и фантомы подразделяются: 5 ед. (5-6 класса); 14 ед. (3-4 класса); 167 ед. (1-3 класса). </a:t>
            </a:r>
          </a:p>
          <a:p>
            <a:pPr indent="361950">
              <a:lnSpc>
                <a:spcPct val="90000"/>
              </a:lnSpc>
              <a:spcBef>
                <a:spcPts val="6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be-BY" b="1" dirty="0" smtClean="0"/>
              <a:t>Закуплены сложные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Clr>
                <a:srgbClr val="B0085C"/>
              </a:buClr>
              <a:buSzPct val="85000"/>
              <a:buFont typeface="Wingdings" panose="05000000000000000000" pitchFamily="2" charset="2"/>
              <a:buChar char="ü"/>
              <a:defRPr/>
            </a:pPr>
            <a:r>
              <a:rPr lang="be-BY" b="1" dirty="0" smtClean="0"/>
              <a:t>компьютерные </a:t>
            </a:r>
            <a:r>
              <a:rPr lang="be-BY" b="1" dirty="0"/>
              <a:t>симмуляторы родов</a:t>
            </a:r>
            <a:r>
              <a:rPr lang="be-BY" b="1" dirty="0" smtClean="0"/>
              <a:t>,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Clr>
                <a:srgbClr val="B0085C"/>
              </a:buClr>
              <a:buSzPct val="85000"/>
              <a:buFont typeface="Wingdings" panose="05000000000000000000" pitchFamily="2" charset="2"/>
              <a:buChar char="ü"/>
              <a:defRPr/>
            </a:pPr>
            <a:r>
              <a:rPr lang="be-BY" b="1" dirty="0" smtClean="0"/>
              <a:t>лапораскопический </a:t>
            </a:r>
            <a:r>
              <a:rPr lang="be-BY" b="1" dirty="0"/>
              <a:t>тренажёр</a:t>
            </a:r>
            <a:r>
              <a:rPr lang="be-BY" b="1" dirty="0" smtClean="0"/>
              <a:t>,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Clr>
                <a:srgbClr val="B0085C"/>
              </a:buClr>
              <a:buSzPct val="85000"/>
              <a:buFont typeface="Wingdings" panose="05000000000000000000" pitchFamily="2" charset="2"/>
              <a:buChar char="ü"/>
              <a:defRPr/>
            </a:pPr>
            <a:r>
              <a:rPr lang="be-BY" b="1" dirty="0" smtClean="0"/>
              <a:t>симулятор </a:t>
            </a:r>
            <a:r>
              <a:rPr lang="be-BY" b="1" dirty="0"/>
              <a:t>ультразвуковой диагностики</a:t>
            </a:r>
            <a:r>
              <a:rPr lang="be-BY" b="1" dirty="0" smtClean="0"/>
              <a:t>,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Clr>
                <a:srgbClr val="B0085C"/>
              </a:buClr>
              <a:buSzPct val="85000"/>
              <a:buFont typeface="Wingdings" panose="05000000000000000000" pitchFamily="2" charset="2"/>
              <a:buChar char="ü"/>
              <a:defRPr/>
            </a:pPr>
            <a:r>
              <a:rPr lang="be-BY" b="1" dirty="0" smtClean="0"/>
              <a:t>интерактивный </a:t>
            </a:r>
            <a:r>
              <a:rPr lang="be-BY" b="1" dirty="0"/>
              <a:t>сенсорный анатомический стол.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3832" name="Picture 8" descr="http://www.grsmu.by/files/image/otdely/lpo/%D1%84%D0%BE%D1%82%D0%BE%2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08147"/>
            <a:ext cx="288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8" name="Рисунок 1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6"/>
          <a:stretch/>
        </p:blipFill>
        <p:spPr bwMode="auto">
          <a:xfrm>
            <a:off x="4563395" y="4521099"/>
            <a:ext cx="3168348" cy="2047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9948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title"/>
          </p:nvPr>
        </p:nvSpPr>
        <p:spPr>
          <a:xfrm>
            <a:off x="-60349" y="116632"/>
            <a:ext cx="778720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Обучение студентов по вопросам работы в условиях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ковидной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инфекции</a:t>
            </a:r>
            <a:endParaRPr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57" name="Google Shape;157;p20"/>
          <p:cNvSpPr txBox="1">
            <a:spLocks noGrp="1"/>
          </p:cNvSpPr>
          <p:nvPr>
            <p:ph type="body" idx="1"/>
          </p:nvPr>
        </p:nvSpPr>
        <p:spPr>
          <a:xfrm>
            <a:off x="827584" y="1340768"/>
            <a:ext cx="6927156" cy="548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chemeClr val="dk1"/>
              </a:buClr>
              <a:buSzPts val="3200"/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приказа Министерства здравоохранения Республики Беларусь № 1174 от 06.11.2020 г. «О привлечении студентов к участию в оказании медицинской помощи» был организован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симмуляционный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имитации «красной зоны» с отработкой студентами 1-6 курса практических навыков работы с пациентами имеющих инфекцию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COVID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-19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8" name="Google Shape;15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08753" y="4958242"/>
            <a:ext cx="2125589" cy="1520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822" y="3594381"/>
            <a:ext cx="1703520" cy="13638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4342" y="3594382"/>
            <a:ext cx="2334902" cy="13201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9016" y="3601281"/>
            <a:ext cx="2125589" cy="13132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4342" y="4914483"/>
            <a:ext cx="2234533" cy="15337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520" y="4958242"/>
            <a:ext cx="2057233" cy="14900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68876" y="4945293"/>
            <a:ext cx="2238284" cy="15029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0089" y="3601281"/>
            <a:ext cx="2101274" cy="135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6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84TGp_Doctors_light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16F8B"/>
      </a:accent1>
      <a:accent2>
        <a:srgbClr val="BE46B0"/>
      </a:accent2>
      <a:accent3>
        <a:srgbClr val="FFFFFF"/>
      </a:accent3>
      <a:accent4>
        <a:srgbClr val="000000"/>
      </a:accent4>
      <a:accent5>
        <a:srgbClr val="B0BBC4"/>
      </a:accent5>
      <a:accent6>
        <a:srgbClr val="AC3F9F"/>
      </a:accent6>
      <a:hlink>
        <a:srgbClr val="057AE5"/>
      </a:hlink>
      <a:folHlink>
        <a:srgbClr val="F5740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>
                <a:alpha val="80000"/>
              </a:schemeClr>
            </a:gs>
            <a:gs pos="50000">
              <a:schemeClr val="accent1">
                <a:gamma/>
                <a:shade val="89020"/>
                <a:invGamma/>
              </a:schemeClr>
            </a:gs>
            <a:gs pos="100000">
              <a:schemeClr val="accent1">
                <a:alpha val="80000"/>
              </a:schemeClr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>
                <a:alpha val="80000"/>
              </a:schemeClr>
            </a:gs>
            <a:gs pos="50000">
              <a:schemeClr val="accent1">
                <a:gamma/>
                <a:shade val="89020"/>
                <a:invGamma/>
              </a:schemeClr>
            </a:gs>
            <a:gs pos="100000">
              <a:schemeClr val="accent1">
                <a:alpha val="80000"/>
              </a:schemeClr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37A52"/>
        </a:accent1>
        <a:accent2>
          <a:srgbClr val="CAC33A"/>
        </a:accent2>
        <a:accent3>
          <a:srgbClr val="FFFFFF"/>
        </a:accent3>
        <a:accent4>
          <a:srgbClr val="000000"/>
        </a:accent4>
        <a:accent5>
          <a:srgbClr val="B7BEB3"/>
        </a:accent5>
        <a:accent6>
          <a:srgbClr val="B7B034"/>
        </a:accent6>
        <a:hlink>
          <a:srgbClr val="2E9E83"/>
        </a:hlink>
        <a:folHlink>
          <a:srgbClr val="D6760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844848"/>
        </a:accent1>
        <a:accent2>
          <a:srgbClr val="2B9FD9"/>
        </a:accent2>
        <a:accent3>
          <a:srgbClr val="FFFFFF"/>
        </a:accent3>
        <a:accent4>
          <a:srgbClr val="000000"/>
        </a:accent4>
        <a:accent5>
          <a:srgbClr val="C2B1B1"/>
        </a:accent5>
        <a:accent6>
          <a:srgbClr val="2690C4"/>
        </a:accent6>
        <a:hlink>
          <a:srgbClr val="EA8600"/>
        </a:hlink>
        <a:folHlink>
          <a:srgbClr val="3AA8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416F8B"/>
        </a:accent1>
        <a:accent2>
          <a:srgbClr val="BE46B0"/>
        </a:accent2>
        <a:accent3>
          <a:srgbClr val="FFFFFF"/>
        </a:accent3>
        <a:accent4>
          <a:srgbClr val="000000"/>
        </a:accent4>
        <a:accent5>
          <a:srgbClr val="B0BBC4"/>
        </a:accent5>
        <a:accent6>
          <a:srgbClr val="AC3F9F"/>
        </a:accent6>
        <a:hlink>
          <a:srgbClr val="057AE5"/>
        </a:hlink>
        <a:folHlink>
          <a:srgbClr val="F5740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чение">
  <a:themeElements>
    <a:clrScheme name="Течение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Течение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чение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чение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974</TotalTime>
  <Words>895</Words>
  <Application>Microsoft Office PowerPoint</Application>
  <PresentationFormat>Экран (4:3)</PresentationFormat>
  <Paragraphs>135</Paragraphs>
  <Slides>23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Солнцестояние</vt:lpstr>
      <vt:lpstr>584TGp_Doctors_light</vt:lpstr>
      <vt:lpstr>Течение</vt:lpstr>
      <vt:lpstr>Презентация PowerPoint</vt:lpstr>
      <vt:lpstr>Презентация PowerPoint</vt:lpstr>
      <vt:lpstr>Презентация PowerPoint</vt:lpstr>
      <vt:lpstr>Учебный процесс в период пандемии</vt:lpstr>
      <vt:lpstr>Развитие информационно-коммуникационных технологий</vt:lpstr>
      <vt:lpstr>Развитие информационно-коммуникационных технологий</vt:lpstr>
      <vt:lpstr>Презентация PowerPoint</vt:lpstr>
      <vt:lpstr>Презентация PowerPoint</vt:lpstr>
      <vt:lpstr>Обучение студентов по вопросам работы в условиях ковидной инфекции</vt:lpstr>
      <vt:lpstr> Мероприятия по предупреждению заражения и распространения ковидной инфекции</vt:lpstr>
      <vt:lpstr>Информация о закупках средств индивидуальной защиты для сотрудников и студентов</vt:lpstr>
      <vt:lpstr>Заболеваемость студентов и сотрудников</vt:lpstr>
      <vt:lpstr>3. Практическая помощь УО «Гродненский государственный медицинский университет» в учреждениям здравоохранения  условиях пандемии инфекции СOVID-19</vt:lpstr>
      <vt:lpstr>Привлечение студентов для работы в учреждениях здравоохранения</vt:lpstr>
      <vt:lpstr>Оказание консультативно-методической и образовательной помощи сотрудниками университета</vt:lpstr>
      <vt:lpstr>Лечебная работа 27 сотрудников консультативно-экспертной группы</vt:lpstr>
      <vt:lpstr>Презентация PowerPoint</vt:lpstr>
      <vt:lpstr>Разработан и внедрен видеокурс о реабилитации после инфекции COVID-19 (амбулаторный и домашний этапы)</vt:lpstr>
      <vt:lpstr>Выполнение тестирования на PHК SARS-COV-2 методом ПЦР Произведено 7568 тестов</vt:lpstr>
      <vt:lpstr>Проведение постоянной разъяснительной работы с населением через средства массовой информации</vt:lpstr>
      <vt:lpstr>Публикации связанные с изучением инфекции COVID-19 </vt:lpstr>
      <vt:lpstr>Сотрудничество с университетами РФ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Учреждение образования» Гродненский государственный медицинский университет</dc:title>
  <dc:creator>Пользователь</dc:creator>
  <cp:lastModifiedBy>Виктор Александрович</cp:lastModifiedBy>
  <cp:revision>68</cp:revision>
  <cp:lastPrinted>2020-11-30T08:26:03Z</cp:lastPrinted>
  <dcterms:created xsi:type="dcterms:W3CDTF">2020-11-27T09:13:18Z</dcterms:created>
  <dcterms:modified xsi:type="dcterms:W3CDTF">2020-12-09T15:03:41Z</dcterms:modified>
</cp:coreProperties>
</file>